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6" r:id="rId2"/>
    <p:sldMasterId id="2147483669" r:id="rId3"/>
  </p:sldMasterIdLst>
  <p:notesMasterIdLst>
    <p:notesMasterId r:id="rId26"/>
  </p:notesMasterIdLst>
  <p:handoutMasterIdLst>
    <p:handoutMasterId r:id="rId27"/>
  </p:handoutMasterIdLst>
  <p:sldIdLst>
    <p:sldId id="304" r:id="rId4"/>
    <p:sldId id="324" r:id="rId5"/>
    <p:sldId id="326" r:id="rId6"/>
    <p:sldId id="327" r:id="rId7"/>
    <p:sldId id="328" r:id="rId8"/>
    <p:sldId id="329" r:id="rId9"/>
    <p:sldId id="330" r:id="rId10"/>
    <p:sldId id="332" r:id="rId11"/>
    <p:sldId id="331" r:id="rId12"/>
    <p:sldId id="333" r:id="rId13"/>
    <p:sldId id="335" r:id="rId14"/>
    <p:sldId id="334" r:id="rId15"/>
    <p:sldId id="344" r:id="rId16"/>
    <p:sldId id="336" r:id="rId17"/>
    <p:sldId id="338" r:id="rId18"/>
    <p:sldId id="346" r:id="rId19"/>
    <p:sldId id="342" r:id="rId20"/>
    <p:sldId id="350" r:id="rId21"/>
    <p:sldId id="302" r:id="rId22"/>
    <p:sldId id="349" r:id="rId23"/>
    <p:sldId id="340" r:id="rId24"/>
    <p:sldId id="303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EE00"/>
    <a:srgbClr val="00CC00"/>
    <a:srgbClr val="00FF00"/>
    <a:srgbClr val="0000FF"/>
    <a:srgbClr val="00B050"/>
    <a:srgbClr val="CF7977"/>
    <a:srgbClr val="CE7674"/>
    <a:srgbClr val="C29106"/>
    <a:srgbClr val="F8C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96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7C6E9C-65FE-4F4B-80D5-0B6C7C46E1C5}" type="datetimeFigureOut">
              <a:rPr lang="en-US" altLang="en-US"/>
              <a:pPr/>
              <a:t>12/21/2022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59C5E6-D096-4270-9D70-5AD250199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C455DF-FE2B-4BC7-A1E1-BF741C4862FD}" type="datetimeFigureOut">
              <a:rPr lang="en-US" altLang="en-US"/>
              <a:pPr/>
              <a:t>12/21/2022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1526C-50A1-46A6-99B8-931B8823A8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9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8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40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23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72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90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49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68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98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6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9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526C-50A1-46A6-99B8-931B8823A89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663863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249461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00468E"/>
                </a:solidFill>
                <a:latin typeface="HelveticaNeueLT Std Cn"/>
                <a:cs typeface="HelveticaNeueLT Std C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1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30" y="1332548"/>
            <a:ext cx="8534400" cy="325933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NeueLT Std Lt"/>
                <a:cs typeface="HelveticaNeueLT Std Lt"/>
              </a:defRPr>
            </a:lvl1pPr>
            <a:lvl2pPr>
              <a:defRPr sz="2400" b="0" i="0">
                <a:solidFill>
                  <a:schemeClr val="tx1"/>
                </a:solidFill>
                <a:latin typeface="HelveticaNeueLT Std Lt"/>
                <a:cs typeface="HelveticaNeueLT Std Lt"/>
              </a:defRPr>
            </a:lvl2pPr>
            <a:lvl3pPr>
              <a:defRPr sz="2000" b="0" i="0">
                <a:solidFill>
                  <a:schemeClr val="tx1"/>
                </a:solidFill>
                <a:latin typeface="HelveticaNeueLT Std Lt"/>
                <a:cs typeface="HelveticaNeueLT Std Lt"/>
              </a:defRPr>
            </a:lvl3pPr>
            <a:lvl4pPr>
              <a:defRPr sz="1800" b="0" i="0">
                <a:solidFill>
                  <a:schemeClr val="tx1"/>
                </a:solidFill>
                <a:latin typeface="HelveticaNeueLT Std Lt"/>
                <a:cs typeface="HelveticaNeueLT Std Lt"/>
              </a:defRPr>
            </a:lvl4pPr>
            <a:lvl5pPr>
              <a:defRPr sz="1600" b="0" i="0">
                <a:solidFill>
                  <a:schemeClr val="tx1"/>
                </a:solidFill>
                <a:latin typeface="HelveticaNeueLT Std Lt"/>
                <a:cs typeface="HelveticaNeueLT Std 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636106"/>
            <a:ext cx="8958471" cy="65006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001B36"/>
                </a:solidFill>
                <a:latin typeface="+mj-lt"/>
                <a:cs typeface="HelveticaNeueLT Std C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37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30" y="801757"/>
            <a:ext cx="8620539" cy="379012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n-lt"/>
                <a:cs typeface="HelveticaNeueLT Std Lt"/>
              </a:defRPr>
            </a:lvl1pPr>
            <a:lvl2pPr>
              <a:defRPr sz="1800" b="0" i="0">
                <a:solidFill>
                  <a:schemeClr val="tx1"/>
                </a:solidFill>
                <a:latin typeface="+mn-lt"/>
                <a:cs typeface="HelveticaNeueLT Std Lt"/>
              </a:defRPr>
            </a:lvl2pPr>
            <a:lvl3pPr>
              <a:defRPr sz="1600" b="0" i="0">
                <a:solidFill>
                  <a:schemeClr val="tx1"/>
                </a:solidFill>
                <a:latin typeface="+mn-lt"/>
                <a:cs typeface="HelveticaNeueLT Std Lt"/>
              </a:defRPr>
            </a:lvl3pPr>
            <a:lvl4pPr>
              <a:defRPr sz="1400" b="0" i="0">
                <a:solidFill>
                  <a:schemeClr val="tx1"/>
                </a:solidFill>
                <a:latin typeface="+mn-lt"/>
                <a:cs typeface="HelveticaNeueLT Std Lt"/>
              </a:defRPr>
            </a:lvl4pPr>
            <a:lvl5pPr>
              <a:defRPr sz="1400" b="0" i="0">
                <a:solidFill>
                  <a:schemeClr val="tx1"/>
                </a:solidFill>
                <a:latin typeface="+mn-lt"/>
                <a:cs typeface="HelveticaNeueLT Std 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1" descr="Footer_blue.jpg">
            <a:extLst>
              <a:ext uri="{FF2B5EF4-FFF2-40B4-BE49-F238E27FC236}">
                <a16:creationId xmlns:a16="http://schemas.microsoft.com/office/drawing/2014/main" id="{AE1DBD54-F708-DEB2-D67A-2ED81147A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9" y="-55563"/>
            <a:ext cx="7765774" cy="723901"/>
          </a:xfrm>
          <a:prstGeom prst="rect">
            <a:avLst/>
          </a:prstGeom>
        </p:spPr>
        <p:txBody>
          <a:bodyPr anchor="ctr"/>
          <a:lstStyle>
            <a:lvl1pPr algn="l">
              <a:defRPr sz="2800" b="1" i="0">
                <a:solidFill>
                  <a:srgbClr val="F1C400"/>
                </a:solidFill>
                <a:latin typeface="+mj-lt"/>
                <a:cs typeface="HelveticaNeueLT Std C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4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82739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002042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07845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  <a:lvl2pPr>
              <a:defRPr sz="18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2pPr>
            <a:lvl3pPr>
              <a:defRPr sz="16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3pPr>
            <a:lvl4pPr>
              <a:defRPr sz="14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4pPr>
            <a:lvl5pPr>
              <a:defRPr sz="12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5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29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6E7CF93D-0E60-4BAD-A309-CE1584FDB9A9}"/>
              </a:ext>
            </a:extLst>
          </p:cNvPr>
          <p:cNvSpPr txBox="1">
            <a:spLocks/>
          </p:cNvSpPr>
          <p:nvPr userDrawn="1"/>
        </p:nvSpPr>
        <p:spPr>
          <a:xfrm>
            <a:off x="205409" y="424069"/>
            <a:ext cx="8733181" cy="901148"/>
          </a:xfrm>
          <a:prstGeom prst="rect">
            <a:avLst/>
          </a:prstGeom>
        </p:spPr>
        <p:txBody>
          <a:bodyPr vert="horz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0" i="0" kern="1200">
                <a:solidFill>
                  <a:srgbClr val="FFFFFF"/>
                </a:solidFill>
                <a:latin typeface="HelveticaNeueLT Std Cn"/>
                <a:ea typeface="MS PGothic" panose="020B0600070205080204" pitchFamily="34" charset="-128"/>
                <a:cs typeface="HelveticaNeueLT Std Cn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F1C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 Control Barrier Functions for Online Safety Critical Control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01BE1257-F4AA-4281-2D65-A88EDF863F14}"/>
              </a:ext>
            </a:extLst>
          </p:cNvPr>
          <p:cNvSpPr txBox="1">
            <a:spLocks/>
          </p:cNvSpPr>
          <p:nvPr userDrawn="1"/>
        </p:nvSpPr>
        <p:spPr>
          <a:xfrm>
            <a:off x="205409" y="2358888"/>
            <a:ext cx="7284830" cy="523460"/>
          </a:xfrm>
          <a:prstGeom prst="rect">
            <a:avLst/>
          </a:prstGeom>
        </p:spPr>
        <p:txBody>
          <a:bodyPr vert="horz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0" i="0" kern="1200">
                <a:solidFill>
                  <a:srgbClr val="FFFFFF"/>
                </a:solidFill>
                <a:latin typeface="HelveticaNeueLT Std Cn"/>
                <a:ea typeface="MS PGothic" panose="020B0600070205080204" pitchFamily="34" charset="-128"/>
                <a:cs typeface="HelveticaNeueLT Std Cn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Joseph Breeden, Dimitra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Panagou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6C7C1FF4-999C-012F-DE62-C190C8ED2603}"/>
              </a:ext>
            </a:extLst>
          </p:cNvPr>
          <p:cNvSpPr txBox="1">
            <a:spLocks/>
          </p:cNvSpPr>
          <p:nvPr userDrawn="1"/>
        </p:nvSpPr>
        <p:spPr>
          <a:xfrm>
            <a:off x="205409" y="2882347"/>
            <a:ext cx="8130207" cy="715617"/>
          </a:xfrm>
          <a:prstGeom prst="rect">
            <a:avLst/>
          </a:prstGeom>
        </p:spPr>
        <p:txBody>
          <a:bodyPr vert="horz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0" i="0" kern="1200">
                <a:solidFill>
                  <a:srgbClr val="FFFFFF"/>
                </a:solidFill>
                <a:latin typeface="HelveticaNeueLT Std Cn"/>
                <a:ea typeface="MS PGothic" panose="020B0600070205080204" pitchFamily="34" charset="-128"/>
                <a:cs typeface="HelveticaNeueLT Std Cn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dirty="0"/>
              <a:t>Department of Aerospace Engineering</a:t>
            </a:r>
          </a:p>
          <a:p>
            <a:pPr algn="l"/>
            <a:r>
              <a:rPr lang="en-US" sz="1600" dirty="0"/>
              <a:t>University of Michigan, Ann Arbor, MI, USA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97714A89-65C0-A861-AABF-57064D857B43}"/>
              </a:ext>
            </a:extLst>
          </p:cNvPr>
          <p:cNvSpPr txBox="1">
            <a:spLocks/>
          </p:cNvSpPr>
          <p:nvPr userDrawn="1"/>
        </p:nvSpPr>
        <p:spPr>
          <a:xfrm>
            <a:off x="205409" y="1450902"/>
            <a:ext cx="6927021" cy="743297"/>
          </a:xfrm>
          <a:prstGeom prst="rect">
            <a:avLst/>
          </a:prstGeom>
        </p:spPr>
        <p:txBody>
          <a:bodyPr vert="horz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>
                <a:solidFill>
                  <a:srgbClr val="FFFFFF"/>
                </a:solidFill>
                <a:latin typeface="HelveticaNeueLT Std Cn"/>
                <a:ea typeface="MS PGothic" panose="020B0600070205080204" pitchFamily="34" charset="-128"/>
                <a:cs typeface="HelveticaNeueLT Std Cn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latin typeface="HelveticaNeueLT Std Lt"/>
              </a:rPr>
              <a:t>61</a:t>
            </a:r>
            <a:r>
              <a:rPr lang="en-US" sz="1800" baseline="30000" dirty="0">
                <a:latin typeface="HelveticaNeueLT Std Lt"/>
              </a:rPr>
              <a:t>st</a:t>
            </a:r>
            <a:r>
              <a:rPr lang="en-US" sz="1800" dirty="0">
                <a:latin typeface="HelveticaNeueLT Std Lt"/>
              </a:rPr>
              <a:t> IEEE Conference on Decision and Control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NeueLT Std Lt"/>
              </a:rPr>
              <a:t>Cancún, Quintana Roo, Mexico, December 6</a:t>
            </a:r>
            <a:r>
              <a:rPr lang="en-US" sz="1800" baseline="30000" dirty="0">
                <a:latin typeface="HelveticaNeueLT Std Lt"/>
              </a:rPr>
              <a:t>th</a:t>
            </a:r>
            <a:r>
              <a:rPr lang="en-US" sz="1800" baseline="0" dirty="0">
                <a:latin typeface="HelveticaNeueLT Std Lt"/>
              </a:rPr>
              <a:t> 2022</a:t>
            </a:r>
            <a:endParaRPr lang="en-US" sz="1800" dirty="0">
              <a:latin typeface="HelveticaNeueLT Std Lt"/>
            </a:endParaRPr>
          </a:p>
        </p:txBody>
      </p:sp>
    </p:spTree>
    <p:extLst>
      <p:ext uri="{BB962C8B-B14F-4D97-AF65-F5344CB8AC3E}">
        <p14:creationId xmlns:p14="http://schemas.microsoft.com/office/powerpoint/2010/main" val="180055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exture_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CoE-horiz-4c-rev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319338"/>
            <a:ext cx="510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ure_blue.jpg">
            <a:extLst>
              <a:ext uri="{FF2B5EF4-FFF2-40B4-BE49-F238E27FC236}">
                <a16:creationId xmlns:a16="http://schemas.microsoft.com/office/drawing/2014/main" id="{C14AEFA1-0548-AAFB-5F2F-C267AAAA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4" r="7588" b="98"/>
          <a:stretch/>
        </p:blipFill>
        <p:spPr bwMode="auto">
          <a:xfrm>
            <a:off x="0" y="4887468"/>
            <a:ext cx="9144000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1" descr="Footer_blu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oE-horiz-4c-rev.png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77800"/>
            <a:ext cx="2703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6CF0CC-5E8F-E9E5-8D24-0129C60D18C6}"/>
              </a:ext>
            </a:extLst>
          </p:cNvPr>
          <p:cNvSpPr/>
          <p:nvPr userDrawn="1"/>
        </p:nvSpPr>
        <p:spPr>
          <a:xfrm>
            <a:off x="7104018" y="4879975"/>
            <a:ext cx="2057400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C02D56DE-D37B-4002-8CB3-91E81041D0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6" r:id="rId3"/>
    <p:sldLayoutId id="2147483673" r:id="rId4"/>
    <p:sldLayoutId id="2147483674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CoE-horiz-4c-rev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924300"/>
            <a:ext cx="29337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exture_blu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3A5F4AD-83AB-8987-2D6D-04F89CD28B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67368" y="3645984"/>
            <a:ext cx="1209263" cy="13140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E422D9-10F9-FB6C-0458-F63DA21D768F}"/>
              </a:ext>
            </a:extLst>
          </p:cNvPr>
          <p:cNvSpPr/>
          <p:nvPr userDrawn="1"/>
        </p:nvSpPr>
        <p:spPr>
          <a:xfrm>
            <a:off x="7104018" y="4879975"/>
            <a:ext cx="2057400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C02D56DE-D37B-4002-8CB3-91E81041D0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2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54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5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52.png"/><Relationship Id="rId5" Type="http://schemas.openxmlformats.org/officeDocument/2006/relationships/tags" Target="../tags/tag35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tags" Target="../tags/tag34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9.xml"/><Relationship Id="rId7" Type="http://schemas.openxmlformats.org/officeDocument/2006/relationships/image" Target="../media/image5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59.png"/><Relationship Id="rId4" Type="http://schemas.openxmlformats.org/officeDocument/2006/relationships/tags" Target="../tags/tag40.xm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tags" Target="../tags/tag43.xml"/><Relationship Id="rId21" Type="http://schemas.openxmlformats.org/officeDocument/2006/relationships/image" Target="../media/image69.png"/><Relationship Id="rId7" Type="http://schemas.openxmlformats.org/officeDocument/2006/relationships/tags" Target="../tags/tag47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tags" Target="../tags/tag42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57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4.xml"/><Relationship Id="rId24" Type="http://schemas.openxmlformats.org/officeDocument/2006/relationships/image" Target="../media/image72.png"/><Relationship Id="rId5" Type="http://schemas.openxmlformats.org/officeDocument/2006/relationships/tags" Target="../tags/tag45.xml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tags" Target="../tags/tag50.xml"/><Relationship Id="rId19" Type="http://schemas.openxmlformats.org/officeDocument/2006/relationships/image" Target="../media/image67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80.png"/><Relationship Id="rId3" Type="http://schemas.microsoft.com/office/2007/relationships/media" Target="../media/media9.mp4"/><Relationship Id="rId21" Type="http://schemas.openxmlformats.org/officeDocument/2006/relationships/image" Target="../media/image83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79.png"/><Relationship Id="rId2" Type="http://schemas.openxmlformats.org/officeDocument/2006/relationships/video" Target="../media/media8.mp4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microsoft.com/office/2007/relationships/media" Target="../media/media8.mp4"/><Relationship Id="rId6" Type="http://schemas.openxmlformats.org/officeDocument/2006/relationships/video" Target="../media/media10.mp4"/><Relationship Id="rId11" Type="http://schemas.openxmlformats.org/officeDocument/2006/relationships/tags" Target="../tags/tag55.xml"/><Relationship Id="rId24" Type="http://schemas.openxmlformats.org/officeDocument/2006/relationships/image" Target="../media/image86.png"/><Relationship Id="rId5" Type="http://schemas.microsoft.com/office/2007/relationships/media" Target="../media/media10.mp4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tags" Target="../tags/tag54.xml"/><Relationship Id="rId19" Type="http://schemas.openxmlformats.org/officeDocument/2006/relationships/image" Target="../media/image81.png"/><Relationship Id="rId4" Type="http://schemas.openxmlformats.org/officeDocument/2006/relationships/video" Target="../media/media9.mp4"/><Relationship Id="rId9" Type="http://schemas.openxmlformats.org/officeDocument/2006/relationships/tags" Target="../tags/tag53.xml"/><Relationship Id="rId14" Type="http://schemas.openxmlformats.org/officeDocument/2006/relationships/notesSlide" Target="../notesSlides/notesSlide11.xml"/><Relationship Id="rId22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87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microsoft.com/office/2007/relationships/media" Target="../media/media13.mp4"/><Relationship Id="rId7" Type="http://schemas.openxmlformats.org/officeDocument/2006/relationships/slideLayout" Target="../slideLayouts/slideLayout4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video" Target="../media/media14.mp4"/><Relationship Id="rId11" Type="http://schemas.openxmlformats.org/officeDocument/2006/relationships/image" Target="../media/image90.png"/><Relationship Id="rId5" Type="http://schemas.microsoft.com/office/2007/relationships/media" Target="../media/media14.mp4"/><Relationship Id="rId10" Type="http://schemas.openxmlformats.org/officeDocument/2006/relationships/image" Target="../media/image89.png"/><Relationship Id="rId4" Type="http://schemas.openxmlformats.org/officeDocument/2006/relationships/video" Target="../media/media13.mp4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9.xml"/><Relationship Id="rId7" Type="http://schemas.openxmlformats.org/officeDocument/2006/relationships/image" Target="../media/image9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97.png"/><Relationship Id="rId5" Type="http://schemas.openxmlformats.org/officeDocument/2006/relationships/tags" Target="../tags/tag61.xml"/><Relationship Id="rId10" Type="http://schemas.openxmlformats.org/officeDocument/2006/relationships/image" Target="../media/image96.png"/><Relationship Id="rId4" Type="http://schemas.openxmlformats.org/officeDocument/2006/relationships/tags" Target="../tags/tag60.xml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4.xml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3.mp4"/><Relationship Id="rId7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24.png"/><Relationship Id="rId5" Type="http://schemas.microsoft.com/office/2007/relationships/media" Target="../media/media4.mp4"/><Relationship Id="rId10" Type="http://schemas.openxmlformats.org/officeDocument/2006/relationships/image" Target="../media/image23.png"/><Relationship Id="rId4" Type="http://schemas.openxmlformats.org/officeDocument/2006/relationships/video" Target="../media/media3.mp4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p4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8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tags" Target="../tags/tag19.xml"/><Relationship Id="rId11" Type="http://schemas.openxmlformats.org/officeDocument/2006/relationships/image" Target="../media/image27.png"/><Relationship Id="rId5" Type="http://schemas.openxmlformats.org/officeDocument/2006/relationships/tags" Target="../tags/tag18.xml"/><Relationship Id="rId10" Type="http://schemas.openxmlformats.org/officeDocument/2006/relationships/image" Target="../media/image26.png"/><Relationship Id="rId4" Type="http://schemas.openxmlformats.org/officeDocument/2006/relationships/video" Target="../media/media6.mp4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32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0.png"/><Relationship Id="rId5" Type="http://schemas.openxmlformats.org/officeDocument/2006/relationships/tags" Target="../tags/tag24.xml"/><Relationship Id="rId10" Type="http://schemas.openxmlformats.org/officeDocument/2006/relationships/image" Target="../media/image29.png"/><Relationship Id="rId4" Type="http://schemas.openxmlformats.org/officeDocument/2006/relationships/tags" Target="../tags/tag23.xml"/><Relationship Id="rId9" Type="http://schemas.openxmlformats.org/officeDocument/2006/relationships/image" Target="../media/image19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3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3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mesOfInterest">
            <a:hlinkClick r:id="" action="ppaction://media"/>
            <a:extLst>
              <a:ext uri="{FF2B5EF4-FFF2-40B4-BE49-F238E27FC236}">
                <a16:creationId xmlns:a16="http://schemas.microsoft.com/office/drawing/2014/main" id="{6B55CA39-57E0-2AC1-3622-DA04AA252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024" r="8842"/>
          <a:stretch/>
        </p:blipFill>
        <p:spPr>
          <a:xfrm>
            <a:off x="5943600" y="3102124"/>
            <a:ext cx="3200400" cy="167823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D09E4-F263-CA77-B5E9-DD3C8DAF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Is the future trajectory (on a finite horizon) safe?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“No”:</a:t>
            </a:r>
          </a:p>
          <a:p>
            <a:pPr marL="800100" lvl="1" indent="-342900">
              <a:buAutoNum type="arabicPeriod"/>
            </a:pPr>
            <a:r>
              <a:rPr lang="en-US" dirty="0"/>
              <a:t>When does the trajectory become unsafe? </a:t>
            </a:r>
          </a:p>
          <a:p>
            <a:pPr marL="800100" lvl="1" indent="-342900">
              <a:buAutoNum type="arabicPeriod"/>
            </a:pPr>
            <a:r>
              <a:rPr lang="en-US" dirty="0"/>
              <a:t>By how much does the trajectory become unsafe?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“Yes”:</a:t>
            </a:r>
          </a:p>
          <a:p>
            <a:pPr marL="800100" lvl="1" indent="-342900">
              <a:buAutoNum type="arabicPeriod"/>
            </a:pPr>
            <a:r>
              <a:rPr lang="en-US" dirty="0"/>
              <a:t>When does the trajectory become least safe? </a:t>
            </a:r>
          </a:p>
          <a:p>
            <a:pPr marL="800100" lvl="1" indent="-342900">
              <a:buAutoNum type="arabicPeriod"/>
            </a:pPr>
            <a:r>
              <a:rPr lang="en-US" dirty="0"/>
              <a:t>By how much margin is the trajectory safe?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800100" lvl="1" indent="-342900"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68F70-02B0-71AA-0A99-D51B697C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Future Trajectory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47ADB51C-2835-A160-E50D-F5788E64DA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15" r="8622"/>
          <a:stretch/>
        </p:blipFill>
        <p:spPr>
          <a:xfrm>
            <a:off x="5943600" y="1228825"/>
            <a:ext cx="3200400" cy="167337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CCBB27EB-4674-76AC-C78A-4382BF3E90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73" r="9266"/>
          <a:stretch/>
        </p:blipFill>
        <p:spPr>
          <a:xfrm>
            <a:off x="5929850" y="3102124"/>
            <a:ext cx="3200400" cy="16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1">
            <a:extLst>
              <a:ext uri="{FF2B5EF4-FFF2-40B4-BE49-F238E27FC236}">
                <a16:creationId xmlns:a16="http://schemas.microsoft.com/office/drawing/2014/main" id="{FFB8406E-C2C7-3984-5C45-DB98B68BF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68"/>
          <a:stretch/>
        </p:blipFill>
        <p:spPr>
          <a:xfrm>
            <a:off x="2982314" y="944217"/>
            <a:ext cx="6038850" cy="1567934"/>
          </a:xfrm>
          <a:prstGeom prst="rect">
            <a:avLst/>
          </a:prstGeom>
        </p:spPr>
      </p:pic>
      <p:pic>
        <p:nvPicPr>
          <p:cNvPr id="14" name="scriptM1">
            <a:extLst>
              <a:ext uri="{FF2B5EF4-FFF2-40B4-BE49-F238E27FC236}">
                <a16:creationId xmlns:a16="http://schemas.microsoft.com/office/drawing/2014/main" id="{96CE8816-0AF2-2904-0CF9-53BD412A0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743" b="42896"/>
          <a:stretch/>
        </p:blipFill>
        <p:spPr>
          <a:xfrm>
            <a:off x="2980074" y="2512219"/>
            <a:ext cx="6038850" cy="433278"/>
          </a:xfrm>
          <a:prstGeom prst="rect">
            <a:avLst/>
          </a:prstGeom>
        </p:spPr>
      </p:pic>
      <p:pic>
        <p:nvPicPr>
          <p:cNvPr id="10" name="boldM1">
            <a:extLst>
              <a:ext uri="{FF2B5EF4-FFF2-40B4-BE49-F238E27FC236}">
                <a16:creationId xmlns:a16="http://schemas.microsoft.com/office/drawing/2014/main" id="{ADB59FEE-DF20-B3E2-2517-496203B25B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094" b="29724"/>
          <a:stretch/>
        </p:blipFill>
        <p:spPr>
          <a:xfrm>
            <a:off x="2980074" y="2945497"/>
            <a:ext cx="6041090" cy="462156"/>
          </a:xfrm>
          <a:prstGeom prst="rect">
            <a:avLst/>
          </a:prstGeom>
        </p:spPr>
      </p:pic>
      <p:pic>
        <p:nvPicPr>
          <p:cNvPr id="11" name="boldR1">
            <a:extLst>
              <a:ext uri="{FF2B5EF4-FFF2-40B4-BE49-F238E27FC236}">
                <a16:creationId xmlns:a16="http://schemas.microsoft.com/office/drawing/2014/main" id="{12E473E6-3122-394B-5FDE-E120ED7A42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276"/>
          <a:stretch/>
        </p:blipFill>
        <p:spPr>
          <a:xfrm>
            <a:off x="2980074" y="3407652"/>
            <a:ext cx="6041090" cy="1042090"/>
          </a:xfrm>
          <a:prstGeom prst="rect">
            <a:avLst/>
          </a:prstGeom>
        </p:spPr>
      </p:pic>
      <p:pic>
        <p:nvPicPr>
          <p:cNvPr id="5" name="h2" descr="Chart, line chart&#10;&#10;Description automatically generated">
            <a:extLst>
              <a:ext uri="{FF2B5EF4-FFF2-40B4-BE49-F238E27FC236}">
                <a16:creationId xmlns:a16="http://schemas.microsoft.com/office/drawing/2014/main" id="{C5698D96-52E9-C94E-983E-EB6AA837E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9712" r="5154" b="8925"/>
          <a:stretch/>
        </p:blipFill>
        <p:spPr>
          <a:xfrm>
            <a:off x="3383281" y="896112"/>
            <a:ext cx="5760720" cy="1648045"/>
          </a:xfrm>
          <a:ln w="57150">
            <a:noFill/>
          </a:ln>
        </p:spPr>
      </p:pic>
      <p:pic>
        <p:nvPicPr>
          <p:cNvPr id="12" name="scriptM2">
            <a:extLst>
              <a:ext uri="{FF2B5EF4-FFF2-40B4-BE49-F238E27FC236}">
                <a16:creationId xmlns:a16="http://schemas.microsoft.com/office/drawing/2014/main" id="{875BBC3D-DB45-5EA1-7AC7-77DEBA0F88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90" t="1907" r="5090" b="-1907"/>
          <a:stretch/>
        </p:blipFill>
        <p:spPr>
          <a:xfrm>
            <a:off x="3566983" y="2532646"/>
            <a:ext cx="5577018" cy="479460"/>
          </a:xfrm>
          <a:prstGeom prst="rect">
            <a:avLst/>
          </a:prstGeom>
          <a:ln w="57150">
            <a:noFill/>
          </a:ln>
        </p:spPr>
      </p:pic>
      <p:pic>
        <p:nvPicPr>
          <p:cNvPr id="17" name="boldM2">
            <a:extLst>
              <a:ext uri="{FF2B5EF4-FFF2-40B4-BE49-F238E27FC236}">
                <a16:creationId xmlns:a16="http://schemas.microsoft.com/office/drawing/2014/main" id="{648116AB-B58D-1BA3-EDD7-FC82B40A9A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491" t="3344" r="5089" b="-472"/>
          <a:stretch/>
        </p:blipFill>
        <p:spPr>
          <a:xfrm>
            <a:off x="3566984" y="2975905"/>
            <a:ext cx="5577016" cy="465689"/>
          </a:xfrm>
          <a:prstGeom prst="rect">
            <a:avLst/>
          </a:prstGeom>
          <a:ln w="57150">
            <a:noFill/>
          </a:ln>
        </p:spPr>
      </p:pic>
      <p:pic>
        <p:nvPicPr>
          <p:cNvPr id="22" name="boldR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D6244A9-0F1C-5093-E290-E408C0B956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17" t="5032" r="5089" b="-5032"/>
          <a:stretch/>
        </p:blipFill>
        <p:spPr>
          <a:xfrm>
            <a:off x="3514725" y="3412436"/>
            <a:ext cx="5629275" cy="1090383"/>
          </a:xfrm>
          <a:prstGeom prst="rect">
            <a:avLst/>
          </a:prstGeom>
          <a:ln w="57150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C4C584-7945-FD55-8AD7-20D63D43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of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2953F-A0C3-FAAE-CC71-EE6BA9D8A0D2}"/>
              </a:ext>
            </a:extLst>
          </p:cNvPr>
          <p:cNvSpPr txBox="1"/>
          <p:nvPr/>
        </p:nvSpPr>
        <p:spPr>
          <a:xfrm>
            <a:off x="434182" y="2544158"/>
            <a:ext cx="268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All Local Maximizers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ABE0B-7872-7EC0-40E9-40D6CC082AAA}"/>
              </a:ext>
            </a:extLst>
          </p:cNvPr>
          <p:cNvSpPr txBox="1"/>
          <p:nvPr/>
        </p:nvSpPr>
        <p:spPr>
          <a:xfrm>
            <a:off x="400625" y="2975905"/>
            <a:ext cx="2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Isolated Local Maximizers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D30D7-3F76-F0BB-E189-4E5DA365F92A}"/>
              </a:ext>
            </a:extLst>
          </p:cNvPr>
          <p:cNvSpPr txBox="1"/>
          <p:nvPr/>
        </p:nvSpPr>
        <p:spPr>
          <a:xfrm>
            <a:off x="400625" y="3470267"/>
            <a:ext cx="2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Roots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9B41AF-F6E3-B09E-2901-6F43032F0DCF}"/>
              </a:ext>
            </a:extLst>
          </p:cNvPr>
          <p:cNvCxnSpPr>
            <a:cxnSpLocks/>
          </p:cNvCxnSpPr>
          <p:nvPr/>
        </p:nvCxnSpPr>
        <p:spPr>
          <a:xfrm>
            <a:off x="3850547" y="1510018"/>
            <a:ext cx="0" cy="222199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5EAE39-1BC6-6E77-8CDF-9AD7A9941E25}"/>
              </a:ext>
            </a:extLst>
          </p:cNvPr>
          <p:cNvCxnSpPr>
            <a:cxnSpLocks/>
          </p:cNvCxnSpPr>
          <p:nvPr/>
        </p:nvCxnSpPr>
        <p:spPr>
          <a:xfrm>
            <a:off x="5487800" y="1511416"/>
            <a:ext cx="0" cy="222199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0DACCE-E079-9518-CC24-988B65AABB3F}"/>
              </a:ext>
            </a:extLst>
          </p:cNvPr>
          <p:cNvCxnSpPr>
            <a:cxnSpLocks/>
          </p:cNvCxnSpPr>
          <p:nvPr/>
        </p:nvCxnSpPr>
        <p:spPr>
          <a:xfrm>
            <a:off x="7477388" y="1617607"/>
            <a:ext cx="0" cy="21214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47219F-E4DB-D5E9-DF4D-31B7E8586034}"/>
              </a:ext>
            </a:extLst>
          </p:cNvPr>
          <p:cNvCxnSpPr>
            <a:cxnSpLocks/>
          </p:cNvCxnSpPr>
          <p:nvPr/>
        </p:nvCxnSpPr>
        <p:spPr>
          <a:xfrm>
            <a:off x="8393186" y="1518407"/>
            <a:ext cx="0" cy="222199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B9837-A43E-FB1F-CD10-49F3E1F1C9CC}"/>
              </a:ext>
            </a:extLst>
          </p:cNvPr>
          <p:cNvSpPr/>
          <p:nvPr/>
        </p:nvSpPr>
        <p:spPr>
          <a:xfrm>
            <a:off x="3383280" y="2392278"/>
            <a:ext cx="183703" cy="189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266B38-58C1-E2E2-9F3A-44CF17DCDCEE}"/>
              </a:ext>
            </a:extLst>
          </p:cNvPr>
          <p:cNvSpPr/>
          <p:nvPr/>
        </p:nvSpPr>
        <p:spPr>
          <a:xfrm>
            <a:off x="2962143" y="1031910"/>
            <a:ext cx="419276" cy="1455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$h(\tau,p(\tau;t,x))$&#10;&#10;&#10;\end{document}" title="IguanaTex Bitmap Display">
            <a:extLst>
              <a:ext uri="{FF2B5EF4-FFF2-40B4-BE49-F238E27FC236}">
                <a16:creationId xmlns:a16="http://schemas.microsoft.com/office/drawing/2014/main" id="{90251100-AFBC-0D62-55DE-3FE5273D02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 rot="16200000">
            <a:off x="2556639" y="1619862"/>
            <a:ext cx="1319314" cy="2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 1">
            <a:extLst>
              <a:ext uri="{FF2B5EF4-FFF2-40B4-BE49-F238E27FC236}">
                <a16:creationId xmlns:a16="http://schemas.microsoft.com/office/drawing/2014/main" id="{817B5ED8-E555-087A-79DC-0BECE0FE7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time                           and a nondecreasing function                                , define the “Predictive CBFs”:</a:t>
            </a:r>
            <a:br>
              <a:rPr lang="en-US" dirty="0"/>
            </a:br>
            <a:r>
              <a:rPr lang="en-US" sz="3200" dirty="0"/>
              <a:t> 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Choose       so that </a:t>
            </a:r>
          </a:p>
        </p:txBody>
      </p:sp>
      <p:pic>
        <p:nvPicPr>
          <p:cNvPr id="13" name="Picture 12" descr="\documentclass{article}&#10;\usepackage{amsmath,amssymb}&#10;\pagestyle{empty}&#10;\begin{document}&#10;&#10;$H_i(t,x) \triangleq \underbrace{h(\tau_i,p(\tau_i;t,x))} -\, m_i(\underbrace{\boldsymbol{R}(\tau_i;t,x) - t})$&#10;&#10;&#10;\end{document}" title="IguanaTex Bitmap Display">
            <a:extLst>
              <a:ext uri="{FF2B5EF4-FFF2-40B4-BE49-F238E27FC236}">
                <a16:creationId xmlns:a16="http://schemas.microsoft.com/office/drawing/2014/main" id="{2C36B9A6-D386-07F4-B45C-6B4DE8E417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20190" y="1584922"/>
            <a:ext cx="5030095" cy="4419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345E962-1375-7640-19FF-CF86D5ECC49C}"/>
              </a:ext>
            </a:extLst>
          </p:cNvPr>
          <p:cNvSpPr/>
          <p:nvPr/>
        </p:nvSpPr>
        <p:spPr>
          <a:xfrm>
            <a:off x="5037642" y="1888258"/>
            <a:ext cx="2059301" cy="14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895B0-6F1F-3B97-74C4-CEEE562079DF}"/>
              </a:ext>
            </a:extLst>
          </p:cNvPr>
          <p:cNvSpPr/>
          <p:nvPr/>
        </p:nvSpPr>
        <p:spPr>
          <a:xfrm>
            <a:off x="3074761" y="1886646"/>
            <a:ext cx="2059301" cy="190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15C44-DEE4-0C90-72FB-9CE4BAD7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the Predictive CBF</a:t>
            </a:r>
          </a:p>
        </p:txBody>
      </p:sp>
      <p:pic>
        <p:nvPicPr>
          <p:cNvPr id="12" name="Picture 11" descr="\documentclass{article}&#10;\usepackage{amsmath}&#10;\pagestyle{empty}&#10;\begin{document}&#10;&#10;$\tau_i \in \boldsymbol{M}(t,x)$&#10;&#10;&#10;\end{document}" title="IguanaTex Bitmap Display">
            <a:extLst>
              <a:ext uri="{FF2B5EF4-FFF2-40B4-BE49-F238E27FC236}">
                <a16:creationId xmlns:a16="http://schemas.microsoft.com/office/drawing/2014/main" id="{2801802C-CB47-26E4-BC8C-49B56EFC41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09305" y="876852"/>
            <a:ext cx="1336381" cy="254476"/>
          </a:xfrm>
          <a:prstGeom prst="rect">
            <a:avLst/>
          </a:prstGeom>
        </p:spPr>
      </p:pic>
      <p:pic>
        <p:nvPicPr>
          <p:cNvPr id="16" name="Picture 15" descr="\documentclass{article}&#10;\usepackage{amsmath,amsfonts}&#10;\pagestyle{empty}&#10;\begin{document}&#10;&#10;$m_i:\mathbb{R}_{\geq 0} \rightarrow \mathbb{R}_{\geq 0}$&#10;&#10;&#10;\end{document}" title="IguanaTex Bitmap Display">
            <a:extLst>
              <a:ext uri="{FF2B5EF4-FFF2-40B4-BE49-F238E27FC236}">
                <a16:creationId xmlns:a16="http://schemas.microsoft.com/office/drawing/2014/main" id="{2FBF9810-6F33-BCBF-31F3-F5D7B1A64C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701184" y="899247"/>
            <a:ext cx="1791999" cy="2453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863C35-5654-B882-8103-49E7BFBA974E}"/>
              </a:ext>
            </a:extLst>
          </p:cNvPr>
          <p:cNvSpPr txBox="1"/>
          <p:nvPr/>
        </p:nvSpPr>
        <p:spPr>
          <a:xfrm>
            <a:off x="5725703" y="2018280"/>
            <a:ext cx="139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to make correction*</a:t>
            </a:r>
          </a:p>
        </p:txBody>
      </p:sp>
      <p:pic>
        <p:nvPicPr>
          <p:cNvPr id="31" name="Picture 30" descr="\documentclass{article}&#10;\usepackage{amsmath}&#10;\pagestyle{empty}&#10;\begin{document}&#10;&#10;&#10;$m_i$&#10;&#10;\end{document}" title="IguanaTex Bitmap Display">
            <a:extLst>
              <a:ext uri="{FF2B5EF4-FFF2-40B4-BE49-F238E27FC236}">
                <a16:creationId xmlns:a16="http://schemas.microsoft.com/office/drawing/2014/main" id="{E056C6FD-9F16-34D0-BB1E-396565E01E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24194" y="2907980"/>
            <a:ext cx="278857" cy="15085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H_i(t_0,x_0) \leq 0$&#10;&#10;&#10;\end{document}" title="IguanaTex Bitmap Display">
            <a:extLst>
              <a:ext uri="{FF2B5EF4-FFF2-40B4-BE49-F238E27FC236}">
                <a16:creationId xmlns:a16="http://schemas.microsoft.com/office/drawing/2014/main" id="{48EEA2C7-AC36-5275-B6D3-5073FFB68A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28425" y="2847804"/>
            <a:ext cx="1511619" cy="25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4720E-3570-5E75-963C-68A7725A28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3281" y="2571751"/>
            <a:ext cx="3930720" cy="2316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4B196-55CA-5D43-E330-A2014F836479}"/>
              </a:ext>
            </a:extLst>
          </p:cNvPr>
          <p:cNvSpPr txBox="1"/>
          <p:nvPr/>
        </p:nvSpPr>
        <p:spPr>
          <a:xfrm>
            <a:off x="3453653" y="1977827"/>
            <a:ext cx="1873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Amount by which safety is violated, or amount of margin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473A3-EE48-ACF1-4E46-CECD64F3F8B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451"/>
          <a:stretch/>
        </p:blipFill>
        <p:spPr>
          <a:xfrm>
            <a:off x="5213281" y="2551658"/>
            <a:ext cx="3930719" cy="2316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6CD953-2490-9DAF-1AEE-E384A8997773}"/>
              </a:ext>
            </a:extLst>
          </p:cNvPr>
          <p:cNvSpPr txBox="1"/>
          <p:nvPr/>
        </p:nvSpPr>
        <p:spPr>
          <a:xfrm>
            <a:off x="-26505" y="4648872"/>
            <a:ext cx="5585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*See also Black et al., “Future-Focused Control Barrier Functions for Autonomous Vehicle Control”, </a:t>
            </a:r>
            <a:r>
              <a:rPr lang="en-US" sz="1000" dirty="0" err="1">
                <a:latin typeface="+mn-lt"/>
              </a:rPr>
              <a:t>arXiv</a:t>
            </a:r>
            <a:endParaRPr lang="en-US" sz="1000" dirty="0">
              <a:latin typeface="+mn-lt"/>
            </a:endParaRPr>
          </a:p>
        </p:txBody>
      </p:sp>
      <p:sp>
        <p:nvSpPr>
          <p:cNvPr id="9" name="Content Placeholder 1 2">
            <a:extLst>
              <a:ext uri="{FF2B5EF4-FFF2-40B4-BE49-F238E27FC236}">
                <a16:creationId xmlns:a16="http://schemas.microsoft.com/office/drawing/2014/main" id="{674EED8E-0766-439D-8A94-C9319E4F8A96}"/>
              </a:ext>
            </a:extLst>
          </p:cNvPr>
          <p:cNvSpPr txBox="1">
            <a:spLocks/>
          </p:cNvSpPr>
          <p:nvPr/>
        </p:nvSpPr>
        <p:spPr>
          <a:xfrm>
            <a:off x="263989" y="800556"/>
            <a:ext cx="8620539" cy="37901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Given a time</a:t>
            </a:r>
            <a:endParaRPr lang="en-US" sz="2400" dirty="0"/>
          </a:p>
        </p:txBody>
      </p:sp>
      <p:pic>
        <p:nvPicPr>
          <p:cNvPr id="10" name="Picture 9" descr="\documentclass{article}&#10;\usepackage{amsmath}&#10;\pagestyle{empty}&#10;\begin{document}&#10;&#10;$\tau_i \in \boldsymbol{M}(t,x)$&#10;&#10;&#10;\end{document}" title="IguanaTex Bitmap Display">
            <a:extLst>
              <a:ext uri="{FF2B5EF4-FFF2-40B4-BE49-F238E27FC236}">
                <a16:creationId xmlns:a16="http://schemas.microsoft.com/office/drawing/2014/main" id="{CC9D28D6-EA36-FCBE-D3BC-D4C81D723B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11564" y="875651"/>
            <a:ext cx="1336381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3" grpId="0" animBg="1"/>
      <p:bldP spid="22" grpId="0" animBg="1"/>
      <p:bldP spid="20" grpId="0"/>
      <p:bldP spid="6" grpId="0"/>
      <p:bldP spid="19" grpId="0"/>
      <p:bldP spid="9" grpId="0" uiExpand="1" build="p"/>
      <p:bldP spid="9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C15C44-DEE4-0C90-72FB-9CE4BAD7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4720E-3570-5E75-963C-68A7725A2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281" y="2571751"/>
            <a:ext cx="3930720" cy="231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C73000-DF42-EE08-0DA8-E85EE879395C}"/>
              </a:ext>
            </a:extLst>
          </p:cNvPr>
          <p:cNvSpPr/>
          <p:nvPr/>
        </p:nvSpPr>
        <p:spPr>
          <a:xfrm>
            <a:off x="219981" y="1158000"/>
            <a:ext cx="8772955" cy="438912"/>
          </a:xfrm>
          <a:prstGeom prst="roundRect">
            <a:avLst>
              <a:gd name="adj" fmla="val 102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\documentclass{article}&#10;\usepackage{amsmath}&#10;\pagestyle{empty}&#10;\begin{document}&#10;&#10;\noindent&#10;\textbf{Theorem.} Each $H_i$ is a CBF for $\mathcal{S}_{H_i}$, and $\mathcal{S}_{H_1}(t) \subseteq \mathcal{S}_h(t)$ for all $t\in\mathcal{T}$.&#10;&#10;&#10;\end{document}" title="IguanaTex Bitmap Display">
            <a:extLst>
              <a:ext uri="{FF2B5EF4-FFF2-40B4-BE49-F238E27FC236}">
                <a16:creationId xmlns:a16="http://schemas.microsoft.com/office/drawing/2014/main" id="{8B8EDD75-2A82-CA84-F6B0-EDC9C4201A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8965" y="1256528"/>
            <a:ext cx="7954285" cy="254476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FB5E53E-DE5D-3EEA-B167-C5E36E52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" y="761413"/>
            <a:ext cx="8620539" cy="3790121"/>
          </a:xfrm>
        </p:spPr>
        <p:txBody>
          <a:bodyPr/>
          <a:lstStyle/>
          <a:p>
            <a:r>
              <a:rPr lang="en-US" dirty="0"/>
              <a:t>See next slide for assumptions</a:t>
            </a:r>
          </a:p>
        </p:txBody>
      </p:sp>
      <p:pic>
        <p:nvPicPr>
          <p:cNvPr id="57" name="Picture 56" descr="\documentclass{article}&#10;\usepackage{amsmath,amssymb}&#10;\pagestyle{empty}&#10;\begin{document}&#10;&#10;$H_i(t,x) = {h(\tau_i,p(\tau_i;t,x))} - m_i({\boldsymbol{R}(\tau_i;t,x) - t})$&#10;&#10;&#10;\end{document}" title="IguanaTex Bitmap Display">
            <a:extLst>
              <a:ext uri="{FF2B5EF4-FFF2-40B4-BE49-F238E27FC236}">
                <a16:creationId xmlns:a16="http://schemas.microsoft.com/office/drawing/2014/main" id="{67AC803D-1612-EF9C-1187-3E3B66BF4D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8965" y="3273537"/>
            <a:ext cx="4553143" cy="229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1369C-D714-90B5-D007-27F1BCFBE1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51"/>
          <a:stretch/>
        </p:blipFill>
        <p:spPr>
          <a:xfrm>
            <a:off x="5213281" y="2551658"/>
            <a:ext cx="3930719" cy="2316824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$\mathcal{S}_{H_i}(t) = \{ x\in \mathcal{X} \mid H_i(t,x) \leq 0 \}$&#10;&#10;&#10;\end{document}" title="IguanaTex Bitmap Display">
            <a:extLst>
              <a:ext uri="{FF2B5EF4-FFF2-40B4-BE49-F238E27FC236}">
                <a16:creationId xmlns:a16="http://schemas.microsoft.com/office/drawing/2014/main" id="{D85FBEEB-E515-554B-7B65-4CA99BC788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1022" y="3764126"/>
            <a:ext cx="3109028" cy="229029"/>
          </a:xfrm>
          <a:prstGeom prst="rect">
            <a:avLst/>
          </a:prstGeom>
        </p:spPr>
      </p:pic>
      <p:pic>
        <p:nvPicPr>
          <p:cNvPr id="55" name="Picture 54" descr="\documentclass{article}&#10;\usepackage{amsmath,amsfonts}&#10;\usepackage{xcolor}&#10;\pagestyle{empty}&#10;&#10;\DeclareMathOperator*{\argmin}{arg\,min}&#10;&#10;\begin{document}&#10;&#10;\begin{align*}&#10;u = &amp;\argmin_{u\in\mathbb{R}^m} \| u - u_\textrm{nom}(t,x) \|^2 \hspace{4in}&#10;\end{align*}&#10;&#10;\vspace{-24pt}&#10;\begin{align*}&#10;&amp;\textrm{such that } \underbrace{\partial_t H_1(t,x) + L_f H_1(t,x) + L_g H_1(t,x) u}_{=\dot{H}_1(t,x,u)} \leq \alpha(-H_1(t,x)) \;\;\;\;&#10;\end{align*}&#10;&#10;&#10;\end{document}" title="IguanaTex Bitmap Display">
            <a:extLst>
              <a:ext uri="{FF2B5EF4-FFF2-40B4-BE49-F238E27FC236}">
                <a16:creationId xmlns:a16="http://schemas.microsoft.com/office/drawing/2014/main" id="{107CBDE0-A16D-49A0-8495-201CB7C74E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07639" y="1747398"/>
            <a:ext cx="6197638" cy="9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_max Picture" descr="Chart, bubble chart&#10;&#10;Description automatically generated">
            <a:extLst>
              <a:ext uri="{FF2B5EF4-FFF2-40B4-BE49-F238E27FC236}">
                <a16:creationId xmlns:a16="http://schemas.microsoft.com/office/drawing/2014/main" id="{E2B77DF5-684F-1DB7-2A0F-D99B26B080E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606" t="11264" r="8878" b="14335"/>
          <a:stretch/>
        </p:blipFill>
        <p:spPr>
          <a:xfrm>
            <a:off x="5943600" y="705637"/>
            <a:ext cx="3200400" cy="1625520"/>
          </a:xfrm>
          <a:prstGeom prst="rect">
            <a:avLst/>
          </a:prstGeom>
        </p:spPr>
      </p:pic>
      <p:pic>
        <p:nvPicPr>
          <p:cNvPr id="10" name="h_max Label" descr="\documentclass{article}&#10;\usepackage{amsmath}&#10;\pagestyle{empty}&#10;\begin{document}&#10;&#10;&#10;$h_\textrm{max}$&#10;&#10;\end{document}" title="IguanaTex Bitmap Display">
            <a:extLst>
              <a:ext uri="{FF2B5EF4-FFF2-40B4-BE49-F238E27FC236}">
                <a16:creationId xmlns:a16="http://schemas.microsoft.com/office/drawing/2014/main" id="{548B2E28-991B-4DF6-BA3F-7EF1A87D16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90182" y="1296049"/>
            <a:ext cx="350933" cy="150400"/>
          </a:xfrm>
          <a:prstGeom prst="rect">
            <a:avLst/>
          </a:prstGeom>
        </p:spPr>
      </p:pic>
      <p:pic>
        <p:nvPicPr>
          <p:cNvPr id="81" name="h definition" descr="\documentclass{article}&#10;\usepackage{amsmath}&#10;\pagestyle{empty}&#10;\begin{document}&#10;&#10;$$h(t,x) = \rho - \| [x_1\; x_2] \|$$&#10;&#10;\vspace{-14pt}&#10;$$h_\textrm{max} = \rho$$&#10;&#10;\end{document}" title="IguanaTex Bitmap Display">
            <a:extLst>
              <a:ext uri="{FF2B5EF4-FFF2-40B4-BE49-F238E27FC236}">
                <a16:creationId xmlns:a16="http://schemas.microsoft.com/office/drawing/2014/main" id="{83E55F91-B995-F9CB-91BF-8B6B10DA03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567118" y="2606140"/>
            <a:ext cx="2161372" cy="585601"/>
          </a:xfrm>
          <a:prstGeom prst="rect">
            <a:avLst/>
          </a:prstGeom>
        </p:spPr>
      </p:pic>
      <p:pic>
        <p:nvPicPr>
          <p:cNvPr id="39" name="Boundedness Picture 2" descr="Chart, line chart&#10;&#10;Description automatically generated">
            <a:extLst>
              <a:ext uri="{FF2B5EF4-FFF2-40B4-BE49-F238E27FC236}">
                <a16:creationId xmlns:a16="http://schemas.microsoft.com/office/drawing/2014/main" id="{3B842E2B-6CF5-B9CF-36EB-CA08A8ECDA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1427" r="9006"/>
          <a:stretch/>
        </p:blipFill>
        <p:spPr>
          <a:xfrm>
            <a:off x="5687568" y="2334261"/>
            <a:ext cx="3456432" cy="1673352"/>
          </a:xfrm>
          <a:prstGeom prst="rect">
            <a:avLst/>
          </a:prstGeom>
        </p:spPr>
      </p:pic>
      <p:pic>
        <p:nvPicPr>
          <p:cNvPr id="37" name="Boundedness Picture 1" descr="Chart, line chart&#10;&#10;Description automatically generated">
            <a:extLst>
              <a:ext uri="{FF2B5EF4-FFF2-40B4-BE49-F238E27FC236}">
                <a16:creationId xmlns:a16="http://schemas.microsoft.com/office/drawing/2014/main" id="{A5BC4D66-D146-034B-8740-95629AC6517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-1345" r="8925"/>
          <a:stretch/>
        </p:blipFill>
        <p:spPr>
          <a:xfrm>
            <a:off x="5687568" y="685800"/>
            <a:ext cx="3456432" cy="1673352"/>
          </a:xfrm>
          <a:prstGeom prst="rect">
            <a:avLst/>
          </a:prstGeom>
        </p:spPr>
      </p:pic>
      <p:pic>
        <p:nvPicPr>
          <p:cNvPr id="41" name="h_max red" descr="\documentclass{article}&#10;\usepackage{amsmath}&#10;\usepackage[dvipsnames]{xcolor}&#10;\pagestyle{empty}&#10;\begin{document}&#10;&#10;\color{Red}&#10;$h_\textrm{max}$&#10;&#10;\end{document}" title="IguanaTex Bitmap Display">
            <a:extLst>
              <a:ext uri="{FF2B5EF4-FFF2-40B4-BE49-F238E27FC236}">
                <a16:creationId xmlns:a16="http://schemas.microsoft.com/office/drawing/2014/main" id="{C862585B-F8E9-127D-89AB-44E75A1B2D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34624" y="948689"/>
            <a:ext cx="350933" cy="150400"/>
          </a:xfrm>
          <a:prstGeom prst="rect">
            <a:avLst/>
          </a:prstGeom>
        </p:spPr>
      </p:pic>
      <p:pic>
        <p:nvPicPr>
          <p:cNvPr id="43" name="gamma red" descr="\documentclass{article}&#10;\usepackage{amsmath}&#10;\pagestyle{empty}&#10;\usepackage[dvipsnames]{xcolor}&#10;\begin{document}&#10;&#10;\color{Red}&#10;$\gamma$&#10;&#10;\end{document}" title="IguanaTex Bitmap Display">
            <a:extLst>
              <a:ext uri="{FF2B5EF4-FFF2-40B4-BE49-F238E27FC236}">
                <a16:creationId xmlns:a16="http://schemas.microsoft.com/office/drawing/2014/main" id="{8C425694-0961-36B4-55A0-FE54E1873E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067540" y="2618317"/>
            <a:ext cx="94933" cy="116267"/>
          </a:xfrm>
          <a:prstGeom prst="rect">
            <a:avLst/>
          </a:prstGeom>
        </p:spPr>
      </p:pic>
      <p:pic>
        <p:nvPicPr>
          <p:cNvPr id="45" name="Controllability Picture 1" descr="Chart, line chart&#10;&#10;Description automatically generated">
            <a:extLst>
              <a:ext uri="{FF2B5EF4-FFF2-40B4-BE49-F238E27FC236}">
                <a16:creationId xmlns:a16="http://schemas.microsoft.com/office/drawing/2014/main" id="{EF6652E9-05BA-3F06-DDCB-0D6CE5700F7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-1345" r="8925"/>
          <a:stretch/>
        </p:blipFill>
        <p:spPr>
          <a:xfrm>
            <a:off x="5687568" y="681768"/>
            <a:ext cx="3456432" cy="1673352"/>
          </a:xfrm>
          <a:prstGeom prst="rect">
            <a:avLst/>
          </a:prstGeom>
        </p:spPr>
      </p:pic>
      <p:pic>
        <p:nvPicPr>
          <p:cNvPr id="47" name="Controllability Picture 2" descr="Chart&#10;&#10;Description automatically generated">
            <a:extLst>
              <a:ext uri="{FF2B5EF4-FFF2-40B4-BE49-F238E27FC236}">
                <a16:creationId xmlns:a16="http://schemas.microsoft.com/office/drawing/2014/main" id="{195C28F5-DB3B-4B68-03E2-9AE5D781144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-1345" r="8925"/>
          <a:stretch/>
        </p:blipFill>
        <p:spPr>
          <a:xfrm>
            <a:off x="5687568" y="685800"/>
            <a:ext cx="3456432" cy="1673352"/>
          </a:xfrm>
          <a:prstGeom prst="rect">
            <a:avLst/>
          </a:prstGeom>
        </p:spPr>
      </p:pic>
      <p:pic>
        <p:nvPicPr>
          <p:cNvPr id="58" name="Consistency Picture 1" descr="Chart, line chart&#10;&#10;Description automatically generated">
            <a:extLst>
              <a:ext uri="{FF2B5EF4-FFF2-40B4-BE49-F238E27FC236}">
                <a16:creationId xmlns:a16="http://schemas.microsoft.com/office/drawing/2014/main" id="{430E9AB8-3009-30D0-78D2-ED7E2884BA4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-1345" t="-1" r="8925" b="-1"/>
          <a:stretch/>
        </p:blipFill>
        <p:spPr>
          <a:xfrm>
            <a:off x="5687568" y="685800"/>
            <a:ext cx="3456432" cy="1673352"/>
          </a:xfrm>
          <a:prstGeom prst="rect">
            <a:avLst/>
          </a:prstGeom>
        </p:spPr>
      </p:pic>
      <p:pic>
        <p:nvPicPr>
          <p:cNvPr id="60" name="Consistency Picture 2" descr="Chart, line chart&#10;&#10;Description automatically generated">
            <a:extLst>
              <a:ext uri="{FF2B5EF4-FFF2-40B4-BE49-F238E27FC236}">
                <a16:creationId xmlns:a16="http://schemas.microsoft.com/office/drawing/2014/main" id="{87621BA8-AD8F-A701-CB52-C85F6F60281E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-1324" r="8756"/>
          <a:stretch/>
        </p:blipFill>
        <p:spPr>
          <a:xfrm>
            <a:off x="5689474" y="685800"/>
            <a:ext cx="3458090" cy="1669336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088C3EE3-5B8D-D26E-24B8-836354128386}"/>
              </a:ext>
            </a:extLst>
          </p:cNvPr>
          <p:cNvSpPr/>
          <p:nvPr/>
        </p:nvSpPr>
        <p:spPr>
          <a:xfrm>
            <a:off x="6768157" y="1117760"/>
            <a:ext cx="320040" cy="1603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4930C5EE-7E43-130F-F213-4B6CAF0CFCC9}"/>
              </a:ext>
            </a:extLst>
          </p:cNvPr>
          <p:cNvSpPr/>
          <p:nvPr/>
        </p:nvSpPr>
        <p:spPr>
          <a:xfrm rot="5400000">
            <a:off x="7557294" y="969174"/>
            <a:ext cx="246888" cy="160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AF323A-D234-4FE5-2858-7D33745E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 - Assumptions</a:t>
            </a:r>
          </a:p>
        </p:txBody>
      </p:sp>
      <p:pic>
        <p:nvPicPr>
          <p:cNvPr id="73" name="Boundedness Assumptions" descr="\documentclass{article}&#10;\usepackage{amsmath}&#10;\usepackage{amsfonts,amssymb,mathrsfs}&#10;\usepackage[paperwidth=6.7in]{geometry}&#10;\pagestyle{empty}&#10;\newcommand{\reals}{\mathbb{R}}&#10;&#10;\begin{document}&#10;&#10;\noindent&#10;\textbf{Boundedness Assumptions:} \vspace{-6pt}&#10;\begin{enumerate} \setlength{\itemsep}{0pt}&#10;\item $h(t,x)$ is upper bounded by $h_\textrm{max} &lt; \infty$&#10;\item $\frac{d}{d\tau}[h(\tau,p(\tau;t,x))$ is upper bounded by $\gamma &lt; \infty$&#10;\end{enumerate}&#10;&#10;\end{document}" title="IguanaTex Bitmap Display">
            <a:extLst>
              <a:ext uri="{FF2B5EF4-FFF2-40B4-BE49-F238E27FC236}">
                <a16:creationId xmlns:a16="http://schemas.microsoft.com/office/drawing/2014/main" id="{7F824978-B863-FAB2-4E35-A37257321D7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2301" y="758269"/>
            <a:ext cx="5081144" cy="921600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amsfonts,amssymb,mathrsfs}&#10;\usepackage[paperwidth=6.7in]{geometry}&#10;\pagestyle{empty}&#10;\newcommand{\reals}{\mathbb{R}}&#10;&#10;\begin{document}&#10;&#10;\noindent&#10;\textbf{Controllability Assumptions:} \vspace{-6pt}&#10;\begin{enumerate} \setcounter{enumi}{2} \setlength{\itemsep}{0pt}&#10;\item $H_i$ is absolutely continuous&#10;\item $m_i'(\lambda) &gt; 0$ for $\lambda \in (0,T)$&#10;\item The sensitivity $\frac{\partial h(\eta,p(\eta;t,x))}{\partial x} \frac{\partial p(\eta;t,x)}{\partial x} g(t,x)$ is \\ nonzero when $\eta$ is not a) $t$, b) $t+T$, \\ or c) a local maximizer (i.e. in $\mathscr{M}$)&#10;\end{enumerate}&#10;&#10;&#10;\end{document}" title="IguanaTex Bitmap Display">
            <a:extLst>
              <a:ext uri="{FF2B5EF4-FFF2-40B4-BE49-F238E27FC236}">
                <a16:creationId xmlns:a16="http://schemas.microsoft.com/office/drawing/2014/main" id="{D703FEE6-F3CA-8208-85BF-8A1D3D1089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20252" y="1816549"/>
            <a:ext cx="4887772" cy="1848686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amsfonts,amssymb,mathrsfs}&#10;\usepackage[paperwidth=6.7in]{geometry}&#10;\pagestyle{empty}&#10;\newcommand{\reals}{\mathbb{R}}&#10;&#10;\begin{document}&#10;&#10;\noindent&#10;\textbf{Consistency Assumption}: \vspace{-6pt}&#10;\begin{enumerate} \setcounter{enumi}{5} &#10;\item $\frac{\partial h(\tau,p(\tau;t,x))}{\partial x} \cdot \frac{\partial h(\eta,p(\eta;t,x))}{\partial x} \geq 0$ when $\eta = \boldsymbol{R}(\tau;t,x)$&#10;\end{enumerate}&#10;&#10;\end{document}" title="IguanaTex Bitmap Display">
            <a:extLst>
              <a:ext uri="{FF2B5EF4-FFF2-40B4-BE49-F238E27FC236}">
                <a16:creationId xmlns:a16="http://schemas.microsoft.com/office/drawing/2014/main" id="{1046FFEC-451E-8605-C479-4FEDB2D371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11988" y="3757013"/>
            <a:ext cx="5477485" cy="582857"/>
          </a:xfrm>
          <a:prstGeom prst="rect">
            <a:avLst/>
          </a:prstGeom>
        </p:spPr>
      </p:pic>
      <p:pic>
        <p:nvPicPr>
          <p:cNvPr id="85" name="Picture 84" descr="\documentclass{article}&#10;\usepackage{amsmath}&#10;\pagestyle{empty}&#10;\begin{document}&#10;&#10;&#10;$\boldsymbol{R}$&#10;&#10;\end{document}" title="IguanaTex Bitmap Display">
            <a:extLst>
              <a:ext uri="{FF2B5EF4-FFF2-40B4-BE49-F238E27FC236}">
                <a16:creationId xmlns:a16="http://schemas.microsoft.com/office/drawing/2014/main" id="{333DCFFA-F60F-FD4F-16D9-DBB9DCBF319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703386" y="1406561"/>
            <a:ext cx="149333" cy="124800"/>
          </a:xfrm>
          <a:prstGeom prst="rect">
            <a:avLst/>
          </a:prstGeom>
        </p:spPr>
      </p:pic>
      <p:pic>
        <p:nvPicPr>
          <p:cNvPr id="90" name="Picture 89" descr="\documentclass{article}&#10;\usepackage{amsmath}&#10;\pagestyle{empty}&#10;\begin{document}&#10;&#10;&#10;$h(\boldsymbol{M^*})$&#10;&#10;\end{document}" title="IguanaTex Bitmap Display">
            <a:extLst>
              <a:ext uri="{FF2B5EF4-FFF2-40B4-BE49-F238E27FC236}">
                <a16:creationId xmlns:a16="http://schemas.microsoft.com/office/drawing/2014/main" id="{B42E4E2E-58A2-FE47-4702-2173C355713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917708" y="913710"/>
            <a:ext cx="524799" cy="1781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5D2629-C882-71E9-8D30-C96B9A742567}"/>
              </a:ext>
            </a:extLst>
          </p:cNvPr>
          <p:cNvSpPr/>
          <p:nvPr/>
        </p:nvSpPr>
        <p:spPr>
          <a:xfrm>
            <a:off x="220252" y="4421749"/>
            <a:ext cx="8772955" cy="392765"/>
          </a:xfrm>
          <a:prstGeom prst="roundRect">
            <a:avLst>
              <a:gd name="adj" fmla="val 102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\documentclass{article}&#10;\usepackage{amsmath}&#10;\pagestyle{empty}&#10;\begin{document}&#10;&#10;\noindent&#10;\textbf{Theorem.} Each $H_i$ is a CBF for $\mathcal{S}_{H_i}$, and $\mathcal{S}_{H_1}(t) \subseteq \mathcal{S}_h(t)$ for all $t\in\mathcal{T}$.&#10;&#10;&#10;\end{document}" title="IguanaTex Bitmap Display">
            <a:extLst>
              <a:ext uri="{FF2B5EF4-FFF2-40B4-BE49-F238E27FC236}">
                <a16:creationId xmlns:a16="http://schemas.microsoft.com/office/drawing/2014/main" id="{CEE3E8AB-5062-D2E4-5AFA-2FCAA40BAE0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29236" y="4501853"/>
            <a:ext cx="7954285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ovie_parallel_ecbf">
            <a:hlinkClick r:id="" action="ppaction://media"/>
            <a:extLst>
              <a:ext uri="{FF2B5EF4-FFF2-40B4-BE49-F238E27FC236}">
                <a16:creationId xmlns:a16="http://schemas.microsoft.com/office/drawing/2014/main" id="{7738136C-8A80-35DF-78BF-A17F9CB661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49" y="841293"/>
            <a:ext cx="4573742" cy="3694176"/>
          </a:xfrm>
          <a:prstGeom prst="rect">
            <a:avLst/>
          </a:prstGeom>
        </p:spPr>
      </p:pic>
      <p:pic>
        <p:nvPicPr>
          <p:cNvPr id="6" name="movie_parallel_pcbf">
            <a:hlinkClick r:id="" action="ppaction://media"/>
            <a:extLst>
              <a:ext uri="{FF2B5EF4-FFF2-40B4-BE49-F238E27FC236}">
                <a16:creationId xmlns:a16="http://schemas.microsoft.com/office/drawing/2014/main" id="{95F72912-8E8A-0179-7D53-1D3368E2322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504" y="843335"/>
            <a:ext cx="4573742" cy="3694176"/>
          </a:xfrm>
          <a:prstGeom prst="rect">
            <a:avLst/>
          </a:prstGeom>
        </p:spPr>
      </p:pic>
      <p:pic>
        <p:nvPicPr>
          <p:cNvPr id="11" name="movie_parallel_npmc">
            <a:hlinkClick r:id="" action="ppaction://media"/>
            <a:extLst>
              <a:ext uri="{FF2B5EF4-FFF2-40B4-BE49-F238E27FC236}">
                <a16:creationId xmlns:a16="http://schemas.microsoft.com/office/drawing/2014/main" id="{25F7BAD2-13FD-552A-BFE9-24882ACFE99F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504" y="843335"/>
            <a:ext cx="4573742" cy="36941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8B81FA-0902-9EE2-DC64-1F33A5BA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Cars Straight Intersection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433FF6-A78E-A6CF-6063-5F846E66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608" y="801757"/>
            <a:ext cx="4469661" cy="4089025"/>
          </a:xfrm>
        </p:spPr>
        <p:txBody>
          <a:bodyPr/>
          <a:lstStyle/>
          <a:p>
            <a:r>
              <a:rPr lang="en-US" dirty="0"/>
              <a:t>Vehicles fixed in lanes</a:t>
            </a:r>
            <a:br>
              <a:rPr lang="en-US" dirty="0"/>
            </a:br>
            <a:r>
              <a:rPr lang="en-US" dirty="0"/>
              <a:t>and modeled as double integrators</a:t>
            </a:r>
          </a:p>
          <a:p>
            <a:endParaRPr lang="en-US" dirty="0"/>
          </a:p>
          <a:p>
            <a:r>
              <a:rPr lang="en-US" dirty="0"/>
              <a:t>Nominal control is to track a command velocity</a:t>
            </a:r>
          </a:p>
          <a:p>
            <a:r>
              <a:rPr lang="en-US" dirty="0"/>
              <a:t>Safety requirement</a:t>
            </a:r>
          </a:p>
          <a:p>
            <a:endParaRPr lang="en-US" dirty="0"/>
          </a:p>
          <a:p>
            <a:r>
              <a:rPr lang="en-US" dirty="0"/>
              <a:t>Safe control input is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                                .</a:t>
            </a:r>
          </a:p>
        </p:txBody>
      </p:sp>
      <p:pic>
        <p:nvPicPr>
          <p:cNvPr id="15" name="Picture 14" descr="\documentclass{article}&#10;\usepackage{amsmath,amsfonts}&#10;\pagestyle{empty}&#10;\begin{document}&#10;&#10;$l_i:\mathbb{R}\rightarrow\mathbb{R}^2$&#10;&#10;&#10;\end{document}" title="IguanaTex Bitmap Display">
            <a:extLst>
              <a:ext uri="{FF2B5EF4-FFF2-40B4-BE49-F238E27FC236}">
                <a16:creationId xmlns:a16="http://schemas.microsoft.com/office/drawing/2014/main" id="{2C9B34E2-BEDA-64FD-095A-7188366F7D7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222981" y="870591"/>
            <a:ext cx="1208381" cy="248381"/>
          </a:xfrm>
          <a:prstGeom prst="rect">
            <a:avLst/>
          </a:prstGeom>
        </p:spPr>
      </p:pic>
      <p:pic>
        <p:nvPicPr>
          <p:cNvPr id="32" name="Picture 31" descr="\documentclass{article}&#10;\usepackage{amsmath,amsfonts}&#10;\pagestyle{empty}&#10;&#10;\DeclareMathOperator*{\argmin}{arg\,min}&#10;&#10;\begin{document}&#10;&#10;\begin{align*}&#10;u = &amp;\argmin_{u\in\mathbb{R}^2} \| u - k([\dot{z}_1, \; \dot{z}_2]^\textrm{T} - v_\textrm{cmd}) \|^2 \\&#10;&amp;\;\;\;\;\; \textrm{such that } \dot{\varphi}(t,x,u) \leq \alpha(-\varphi(t,x))&#10;\end{align*}&#10;&#10;&#10;\end{document}" title="IguanaTex Bitmap Display">
            <a:extLst>
              <a:ext uri="{FF2B5EF4-FFF2-40B4-BE49-F238E27FC236}">
                <a16:creationId xmlns:a16="http://schemas.microsoft.com/office/drawing/2014/main" id="{FAA7118B-D5A3-69FE-19D2-03CB6875A3B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901014" y="3651141"/>
            <a:ext cx="3981255" cy="778971"/>
          </a:xfrm>
          <a:prstGeom prst="rect">
            <a:avLst/>
          </a:prstGeom>
        </p:spPr>
      </p:pic>
      <p:pic>
        <p:nvPicPr>
          <p:cNvPr id="28" name="Picture 27" descr="\documentclass{article}&#10;\usepackage{amsmath,amsfonts}&#10;\pagestyle{empty}&#10;\begin{document}&#10;&#10;$x = [z_1,\; \dot{z}_1,\; z_2,\; \dot{z}_2]^\textrm{T}$&#10;&#10;&#10;\end{document}" title="IguanaTex Bitmap Display">
            <a:extLst>
              <a:ext uri="{FF2B5EF4-FFF2-40B4-BE49-F238E27FC236}">
                <a16:creationId xmlns:a16="http://schemas.microsoft.com/office/drawing/2014/main" id="{F59082B5-6D29-5010-4575-748D9D8FBF2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646295" y="1545288"/>
            <a:ext cx="2002286" cy="248229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&#10;$v_\textrm{cmd}$&#10;&#10;\end{document}" title="IguanaTex Bitmap Display">
            <a:extLst>
              <a:ext uri="{FF2B5EF4-FFF2-40B4-BE49-F238E27FC236}">
                <a16:creationId xmlns:a16="http://schemas.microsoft.com/office/drawing/2014/main" id="{42BBBBE3-56CA-3243-43F3-5216AD03BC8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828711" y="2296803"/>
            <a:ext cx="427886" cy="135771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$h = \rho - \| l_1(z_1) - l_2(z_2) \| $&#10;&#10;&#10;\end{document}" title="IguanaTex Bitmap Display">
            <a:extLst>
              <a:ext uri="{FF2B5EF4-FFF2-40B4-BE49-F238E27FC236}">
                <a16:creationId xmlns:a16="http://schemas.microsoft.com/office/drawing/2014/main" id="{E1E8A817-6582-E52B-204B-57CB93A9A02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444695" y="2963466"/>
            <a:ext cx="2405485" cy="229029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\varphi \in \{ H_\textrm{ecbf}, H_1 \}$&#10;&#10;&#10;\end{document}" title="IguanaTex Bitmap Display">
            <a:extLst>
              <a:ext uri="{FF2B5EF4-FFF2-40B4-BE49-F238E27FC236}">
                <a16:creationId xmlns:a16="http://schemas.microsoft.com/office/drawing/2014/main" id="{F2137406-CBBC-D521-9383-EBF3D3DB7AB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629517" y="4524819"/>
            <a:ext cx="1711238" cy="2544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735D06A-CAB5-A58D-EF81-F2EBF956CEBD}"/>
              </a:ext>
            </a:extLst>
          </p:cNvPr>
          <p:cNvSpPr txBox="1"/>
          <p:nvPr/>
        </p:nvSpPr>
        <p:spPr>
          <a:xfrm>
            <a:off x="53009" y="4536932"/>
            <a:ext cx="435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000" dirty="0"/>
              <a:t>ECBF Comparison: Nguyen and </a:t>
            </a:r>
            <a:r>
              <a:rPr lang="en-US" sz="1000" dirty="0" err="1"/>
              <a:t>Sreenath</a:t>
            </a:r>
            <a:r>
              <a:rPr lang="en-US" sz="1000" dirty="0"/>
              <a:t>, “Exponential control barrier functions  </a:t>
            </a:r>
            <a:br>
              <a:rPr lang="en-US" sz="1000" dirty="0"/>
            </a:br>
            <a:r>
              <a:rPr lang="en-US" sz="1000" dirty="0"/>
              <a:t>       for enforcing high relative-degree safety-critical constraints”, ACC 2016</a:t>
            </a:r>
          </a:p>
        </p:txBody>
      </p:sp>
      <p:pic>
        <p:nvPicPr>
          <p:cNvPr id="13" name="Picture 12" descr="Chart&#10;&#10;Description automatically generated with medium confidence">
            <a:extLst>
              <a:ext uri="{FF2B5EF4-FFF2-40B4-BE49-F238E27FC236}">
                <a16:creationId xmlns:a16="http://schemas.microsoft.com/office/drawing/2014/main" id="{E4F4B390-57D4-0743-4611-6FDAC1C3517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18802" y="837093"/>
            <a:ext cx="5125198" cy="164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66264A-9D4A-A697-6DCC-904331B806CD}"/>
              </a:ext>
            </a:extLst>
          </p:cNvPr>
          <p:cNvSpPr txBox="1"/>
          <p:nvPr/>
        </p:nvSpPr>
        <p:spPr>
          <a:xfrm>
            <a:off x="952455" y="1061964"/>
            <a:ext cx="29069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https://youtu.be/0tVUAX6MCno</a:t>
            </a:r>
          </a:p>
        </p:txBody>
      </p:sp>
    </p:spTree>
    <p:extLst>
      <p:ext uri="{BB962C8B-B14F-4D97-AF65-F5344CB8AC3E}">
        <p14:creationId xmlns:p14="http://schemas.microsoft.com/office/powerpoint/2010/main" val="32842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8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79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80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 uiExpand="1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vie_left_pcbf">
            <a:hlinkClick r:id="" action="ppaction://media"/>
            <a:extLst>
              <a:ext uri="{FF2B5EF4-FFF2-40B4-BE49-F238E27FC236}">
                <a16:creationId xmlns:a16="http://schemas.microsoft.com/office/drawing/2014/main" id="{136BCF6D-1F5E-C2BF-5F4A-8351AA6E82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09" y="841248"/>
            <a:ext cx="4573742" cy="36941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8B81FA-0902-9EE2-DC64-1F33A5BA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Cars Left Turn Intersection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6507-E7FD-7D61-86AF-6D2578EFB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608" y="788309"/>
            <a:ext cx="4469661" cy="3790121"/>
          </a:xfrm>
        </p:spPr>
        <p:txBody>
          <a:bodyPr/>
          <a:lstStyle/>
          <a:p>
            <a:r>
              <a:rPr lang="en-US" dirty="0"/>
              <a:t>Average control computation times:</a:t>
            </a:r>
          </a:p>
          <a:p>
            <a:pPr lvl="1"/>
            <a:r>
              <a:rPr lang="en-US" dirty="0"/>
              <a:t>ECBF: 0.0011 s</a:t>
            </a:r>
          </a:p>
          <a:p>
            <a:pPr lvl="1"/>
            <a:r>
              <a:rPr lang="en-US" dirty="0"/>
              <a:t>PCBF: 0.0061 s</a:t>
            </a:r>
          </a:p>
          <a:p>
            <a:pPr lvl="1"/>
            <a:r>
              <a:rPr lang="en-US" dirty="0"/>
              <a:t>NMPC: 0.40 s</a:t>
            </a:r>
          </a:p>
          <a:p>
            <a:r>
              <a:rPr lang="en-US" dirty="0"/>
              <a:t>Simulations in MATLAB</a:t>
            </a:r>
          </a:p>
          <a:p>
            <a:r>
              <a:rPr lang="en-US" dirty="0"/>
              <a:t>ECBF + PCBF controller computed with </a:t>
            </a:r>
            <a:r>
              <a:rPr lang="en-US" dirty="0" err="1"/>
              <a:t>quadprog</a:t>
            </a:r>
            <a:endParaRPr lang="en-US" dirty="0"/>
          </a:p>
          <a:p>
            <a:r>
              <a:rPr lang="en-US" dirty="0"/>
              <a:t>NMPC controller computed with </a:t>
            </a:r>
            <a:r>
              <a:rPr lang="en-US" dirty="0" err="1"/>
              <a:t>nlmpc</a:t>
            </a:r>
            <a:r>
              <a:rPr lang="en-US" dirty="0"/>
              <a:t> + </a:t>
            </a:r>
            <a:r>
              <a:rPr lang="en-US" dirty="0" err="1"/>
              <a:t>fmincon</a:t>
            </a:r>
            <a:r>
              <a:rPr lang="en-US" dirty="0"/>
              <a:t> using SQP algorithm limited to 8 iterations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4451A-2FBF-7EBA-EC65-F3E492AB9843}"/>
              </a:ext>
            </a:extLst>
          </p:cNvPr>
          <p:cNvSpPr txBox="1"/>
          <p:nvPr/>
        </p:nvSpPr>
        <p:spPr>
          <a:xfrm>
            <a:off x="952455" y="1135114"/>
            <a:ext cx="29069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https://youtu.be/0tVUAX6MCno</a:t>
            </a:r>
          </a:p>
        </p:txBody>
      </p:sp>
    </p:spTree>
    <p:extLst>
      <p:ext uri="{BB962C8B-B14F-4D97-AF65-F5344CB8AC3E}">
        <p14:creationId xmlns:p14="http://schemas.microsoft.com/office/powerpoint/2010/main" val="18216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1_rerun2">
            <a:hlinkClick r:id="" action="ppaction://media"/>
            <a:extLst>
              <a:ext uri="{FF2B5EF4-FFF2-40B4-BE49-F238E27FC236}">
                <a16:creationId xmlns:a16="http://schemas.microsoft.com/office/drawing/2014/main" id="{EB00DB7A-A2E1-758B-36A4-947E18AE84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795528"/>
            <a:ext cx="9144000" cy="3532188"/>
          </a:xfrm>
          <a:prstGeom prst="rect">
            <a:avLst/>
          </a:prstGeom>
        </p:spPr>
      </p:pic>
      <p:pic>
        <p:nvPicPr>
          <p:cNvPr id="4" name="Movie2_rerun2">
            <a:hlinkClick r:id="" action="ppaction://media"/>
            <a:extLst>
              <a:ext uri="{FF2B5EF4-FFF2-40B4-BE49-F238E27FC236}">
                <a16:creationId xmlns:a16="http://schemas.microsoft.com/office/drawing/2014/main" id="{492B5F35-1C67-48C5-9874-51D1423F004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795528"/>
            <a:ext cx="9144000" cy="3532188"/>
          </a:xfrm>
          <a:prstGeom prst="rect">
            <a:avLst/>
          </a:prstGeom>
        </p:spPr>
      </p:pic>
      <p:pic>
        <p:nvPicPr>
          <p:cNvPr id="6" name="Movie3_rerun2">
            <a:hlinkClick r:id="" action="ppaction://media"/>
            <a:extLst>
              <a:ext uri="{FF2B5EF4-FFF2-40B4-BE49-F238E27FC236}">
                <a16:creationId xmlns:a16="http://schemas.microsoft.com/office/drawing/2014/main" id="{9EAC7BC0-7A0E-B467-4A90-21032CBC48AE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795528"/>
            <a:ext cx="9144000" cy="35321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8B81FA-0902-9EE2-DC64-1F33A5BA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- Satellites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7088C-9D9F-41B4-450E-4319B2DDA732}"/>
              </a:ext>
            </a:extLst>
          </p:cNvPr>
          <p:cNvSpPr txBox="1"/>
          <p:nvPr/>
        </p:nvSpPr>
        <p:spPr>
          <a:xfrm>
            <a:off x="4894" y="4351160"/>
            <a:ext cx="913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ECBF maintains safety by thrusting opposite the debris when the satellites are close.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E95AF-9611-C28A-C795-75AFD34FD781}"/>
              </a:ext>
            </a:extLst>
          </p:cNvPr>
          <p:cNvSpPr txBox="1"/>
          <p:nvPr/>
        </p:nvSpPr>
        <p:spPr>
          <a:xfrm>
            <a:off x="0" y="4354990"/>
            <a:ext cx="91391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Predictive CBF thrusts a quarter orbit in advance when less control effort is required.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3F786-78C1-91EB-8855-2B3B10364280}"/>
              </a:ext>
            </a:extLst>
          </p:cNvPr>
          <p:cNvSpPr txBox="1"/>
          <p:nvPr/>
        </p:nvSpPr>
        <p:spPr>
          <a:xfrm>
            <a:off x="3073890" y="4113522"/>
            <a:ext cx="2986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https://youtu.be/HhtWUG63BWY</a:t>
            </a:r>
          </a:p>
        </p:txBody>
      </p:sp>
    </p:spTree>
    <p:extLst>
      <p:ext uri="{BB962C8B-B14F-4D97-AF65-F5344CB8AC3E}">
        <p14:creationId xmlns:p14="http://schemas.microsoft.com/office/powerpoint/2010/main" val="27169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4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8ACD58-D7F6-F8E1-92DC-3B0D8E54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194" y="801757"/>
            <a:ext cx="3592075" cy="3790121"/>
          </a:xfrm>
        </p:spPr>
        <p:txBody>
          <a:bodyPr/>
          <a:lstStyle/>
          <a:p>
            <a:r>
              <a:rPr lang="en-US" dirty="0"/>
              <a:t>Satellites have a 1 km radius keep out zone</a:t>
            </a:r>
          </a:p>
          <a:p>
            <a:r>
              <a:rPr lang="en-US" dirty="0"/>
              <a:t>Satellites orbit at 7.5 km/s</a:t>
            </a:r>
          </a:p>
          <a:p>
            <a:r>
              <a:rPr lang="en-US" dirty="0"/>
              <a:t>The minimum sample time to guarantee detection of an unsafe state is 0.143 s</a:t>
            </a:r>
          </a:p>
          <a:p>
            <a:r>
              <a:rPr lang="en-US" dirty="0"/>
              <a:t>At this discretization interval, NMPC with the same horizon as the PCBF would require 9800 samples, which is impractical.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5A89E3-6A37-0575-EF9C-1BA3D4CE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- Satellites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E02FBF7-9CAC-5BBD-7A95-37DC30BBC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r="5956"/>
          <a:stretch/>
        </p:blipFill>
        <p:spPr>
          <a:xfrm>
            <a:off x="0" y="1097280"/>
            <a:ext cx="5363991" cy="310896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42CB092-27A5-547C-CF62-AA24582CF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2" r="6043"/>
          <a:stretch/>
        </p:blipFill>
        <p:spPr>
          <a:xfrm>
            <a:off x="219456" y="1097280"/>
            <a:ext cx="5141486" cy="310896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EFF13B3-CAEF-237C-9447-C3181DD75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9" r="5955"/>
          <a:stretch/>
        </p:blipFill>
        <p:spPr>
          <a:xfrm>
            <a:off x="219456" y="1097280"/>
            <a:ext cx="514389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4C659-470A-F74F-A529-6C047FE2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" y="801757"/>
            <a:ext cx="8809383" cy="4097414"/>
          </a:xfrm>
        </p:spPr>
        <p:txBody>
          <a:bodyPr/>
          <a:lstStyle/>
          <a:p>
            <a:r>
              <a:rPr lang="en-US" dirty="0"/>
              <a:t>We have presented a new framework for constructing CBFs for generic safety functions      using future trajectory predictions</a:t>
            </a:r>
          </a:p>
          <a:p>
            <a:r>
              <a:rPr lang="en-US" dirty="0"/>
              <a:t>The </a:t>
            </a:r>
            <a:r>
              <a:rPr lang="en-US" u="sng" dirty="0"/>
              <a:t>Predictive CBF</a:t>
            </a:r>
            <a:r>
              <a:rPr lang="en-US" dirty="0"/>
              <a:t>         takes into account the future trajectories the system is expected to follow and modifies these trajectories before reaching unsafe states</a:t>
            </a:r>
          </a:p>
          <a:p>
            <a:r>
              <a:rPr lang="en-US" dirty="0"/>
              <a:t>Compared to MPC, the Predictive CBF</a:t>
            </a:r>
          </a:p>
          <a:p>
            <a:pPr lvl="1"/>
            <a:r>
              <a:rPr lang="en-US" dirty="0"/>
              <a:t>followed similar trajectories in simulation</a:t>
            </a:r>
          </a:p>
          <a:p>
            <a:pPr lvl="1"/>
            <a:r>
              <a:rPr lang="en-US" dirty="0"/>
              <a:t>yields a pointwise control-affine safety constraint</a:t>
            </a:r>
          </a:p>
          <a:p>
            <a:pPr lvl="2"/>
            <a:r>
              <a:rPr lang="en-US" dirty="0"/>
              <a:t>Results in a convex QP control law even for nonlinear dynamics and constraints</a:t>
            </a:r>
          </a:p>
          <a:p>
            <a:pPr lvl="2"/>
            <a:r>
              <a:rPr lang="en-US" dirty="0"/>
              <a:t>QP is     -dimensional (where               ) instead of         -dimensional as in MPC</a:t>
            </a:r>
          </a:p>
          <a:p>
            <a:pPr lvl="1"/>
            <a:r>
              <a:rPr lang="en-US" dirty="0"/>
              <a:t>evaluates safety over a continuous predicted trajectory without fixed sampling (important for satellite simulations or other rapidly evolving systems)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4EB22D-D661-2378-6560-04C3C3CE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6" name="Picture 5" descr="\documentclass{article}&#10;\usepackage{amsmath}&#10;\pagestyle{empty}&#10;\begin{document}&#10;&#10;&#10;$H_1$&#10;&#10;\end{document}" title="IguanaTex Bitmap Display">
            <a:extLst>
              <a:ext uri="{FF2B5EF4-FFF2-40B4-BE49-F238E27FC236}">
                <a16:creationId xmlns:a16="http://schemas.microsoft.com/office/drawing/2014/main" id="{798C2BCD-AA0F-2C32-7E53-8A611A33CF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0526" y="1586307"/>
            <a:ext cx="284952" cy="210285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&#10;$h$&#10;&#10;\end{document}" title="IguanaTex Bitmap Display">
            <a:extLst>
              <a:ext uri="{FF2B5EF4-FFF2-40B4-BE49-F238E27FC236}">
                <a16:creationId xmlns:a16="http://schemas.microsoft.com/office/drawing/2014/main" id="{1F6520B0-2215-45E1-3004-5F26CBF12C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61590" y="1218920"/>
            <a:ext cx="124952" cy="178286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&#10;$m$&#10;&#10;\end{document}" title="IguanaTex Bitmap Display">
            <a:extLst>
              <a:ext uri="{FF2B5EF4-FFF2-40B4-BE49-F238E27FC236}">
                <a16:creationId xmlns:a16="http://schemas.microsoft.com/office/drawing/2014/main" id="{5A830C87-0E9E-FFFB-B14B-AC87447C75F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0350" y="3591276"/>
            <a:ext cx="167010" cy="9142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&#10;$mN$&#10;&#10;\end{document}" title="IguanaTex Bitmap Display">
            <a:extLst>
              <a:ext uri="{FF2B5EF4-FFF2-40B4-BE49-F238E27FC236}">
                <a16:creationId xmlns:a16="http://schemas.microsoft.com/office/drawing/2014/main" id="{B7E8536E-E3F1-BDE3-2D97-25A4A8936DF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23767" y="3543302"/>
            <a:ext cx="352306" cy="140191"/>
          </a:xfrm>
          <a:prstGeom prst="rect">
            <a:avLst/>
          </a:prstGeom>
        </p:spPr>
      </p:pic>
      <p:pic>
        <p:nvPicPr>
          <p:cNvPr id="15" name="Picture 14" descr="\documentclass{article}&#10;\usepackage{amsmath,amsfonts}&#10;\pagestyle{empty}&#10;\begin{document}&#10;&#10;&#10;$u\in\mathbb{R}^m$&#10;&#10;\end{document}" title="IguanaTex Bitmap Display">
            <a:extLst>
              <a:ext uri="{FF2B5EF4-FFF2-40B4-BE49-F238E27FC236}">
                <a16:creationId xmlns:a16="http://schemas.microsoft.com/office/drawing/2014/main" id="{4BD1C853-5E1A-5F26-69FC-1B5C3158F65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888682" y="3544377"/>
            <a:ext cx="642440" cy="1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0B6FC-197C-F93A-35C1-FA9E461D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Control Barrier Functions (CBFs) [1] are a tool for set invariance</a:t>
            </a:r>
          </a:p>
          <a:p>
            <a:pPr lvl="1"/>
            <a:r>
              <a:rPr lang="en-US" sz="1800" dirty="0"/>
              <a:t>Let                be a time-domain and                  be a state domain</a:t>
            </a:r>
          </a:p>
          <a:p>
            <a:pPr lvl="1"/>
            <a:r>
              <a:rPr lang="en-US" dirty="0"/>
              <a:t>Control-affine system: </a:t>
            </a:r>
            <a:endParaRPr lang="en-US" sz="1800" dirty="0"/>
          </a:p>
          <a:p>
            <a:pPr lvl="1"/>
            <a:r>
              <a:rPr lang="en-US" sz="1800" dirty="0"/>
              <a:t>Let        denote the set of unsafe states (e.g. states that correspond to collisions with obstacles)</a:t>
            </a:r>
          </a:p>
          <a:p>
            <a:pPr lvl="1"/>
            <a:r>
              <a:rPr lang="en-US" sz="1800" dirty="0"/>
              <a:t>Given a function                                and class-     function</a:t>
            </a:r>
            <a:br>
              <a:rPr lang="en-US" sz="1800" dirty="0"/>
            </a:br>
            <a:r>
              <a:rPr lang="en-US" sz="1800" dirty="0"/>
              <a:t>                              , the condition [1]</a:t>
            </a:r>
            <a:br>
              <a:rPr lang="en-US" sz="1800" dirty="0"/>
            </a:br>
            <a:r>
              <a:rPr lang="en-US" sz="2800" dirty="0"/>
              <a:t> </a:t>
            </a:r>
            <a:br>
              <a:rPr lang="en-US" sz="1800" dirty="0"/>
            </a:br>
            <a:r>
              <a:rPr lang="en-US" sz="1800" dirty="0"/>
              <a:t>is sufficient to render the state trajectory          always inside  </a:t>
            </a:r>
            <a:br>
              <a:rPr lang="en-US" sz="1800" dirty="0"/>
            </a:br>
            <a:r>
              <a:rPr lang="en-US" sz="2800" dirty="0"/>
              <a:t> </a:t>
            </a:r>
            <a:endParaRPr lang="en-US" sz="1600" dirty="0"/>
          </a:p>
          <a:p>
            <a:pPr lvl="1"/>
            <a:r>
              <a:rPr lang="en-US" sz="1800" dirty="0"/>
              <a:t>Design               so that                   is empty</a:t>
            </a:r>
          </a:p>
          <a:p>
            <a:endParaRPr lang="en-US" sz="2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BBCE58-A4D9-BC3C-151C-BA4B58F60C6F}"/>
              </a:ext>
            </a:extLst>
          </p:cNvPr>
          <p:cNvSpPr/>
          <p:nvPr/>
        </p:nvSpPr>
        <p:spPr>
          <a:xfrm>
            <a:off x="2992985" y="3752591"/>
            <a:ext cx="3131531" cy="3840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DEC905-7F4C-C984-EA24-3EC333EF5C42}"/>
              </a:ext>
            </a:extLst>
          </p:cNvPr>
          <p:cNvSpPr/>
          <p:nvPr/>
        </p:nvSpPr>
        <p:spPr>
          <a:xfrm>
            <a:off x="3268081" y="3024360"/>
            <a:ext cx="2563375" cy="3840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CC793AF-33EE-14B8-DB89-3FB9D0E15BF6}"/>
              </a:ext>
            </a:extLst>
          </p:cNvPr>
          <p:cNvSpPr/>
          <p:nvPr/>
        </p:nvSpPr>
        <p:spPr>
          <a:xfrm>
            <a:off x="6719744" y="2440783"/>
            <a:ext cx="2359486" cy="23995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B2CF75-E0EF-BF7A-6FA1-A02B20FA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Control Barrier Functions</a:t>
            </a:r>
          </a:p>
        </p:txBody>
      </p:sp>
      <p:pic>
        <p:nvPicPr>
          <p:cNvPr id="15" name="Picture 14" descr="\documentclass{article}&#10;\usepackage{amsmath,amsfonts}&#10;\pagestyle{empty}&#10;\begin{document}&#10;&#10;$\varphi:\mathcal{T}\times\mathcal{X}\rightarrow\mathbb{R}$&#10;&#10;&#10;\end{document}" title="IguanaTex Bitmap Display">
            <a:extLst>
              <a:ext uri="{FF2B5EF4-FFF2-40B4-BE49-F238E27FC236}">
                <a16:creationId xmlns:a16="http://schemas.microsoft.com/office/drawing/2014/main" id="{61A684F5-2A4D-631B-2713-2E85B78121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712280" y="2492506"/>
            <a:ext cx="1498970" cy="213943"/>
          </a:xfrm>
          <a:prstGeom prst="rect">
            <a:avLst/>
          </a:prstGeom>
        </p:spPr>
      </p:pic>
      <p:pic>
        <p:nvPicPr>
          <p:cNvPr id="23" name="Picture 22" descr="\documentclass{article}&#10;\usepackage{amsmath,amsfonts}&#10;\pagestyle{empty}&#10;\begin{document}&#10;&#10;$\mathcal{T}\subseteq\mathbb{R}$&#10;&#10;&#10;\end{document}" title="IguanaTex Bitmap Display">
            <a:extLst>
              <a:ext uri="{FF2B5EF4-FFF2-40B4-BE49-F238E27FC236}">
                <a16:creationId xmlns:a16="http://schemas.microsoft.com/office/drawing/2014/main" id="{806214EF-5B82-48E8-F5E9-6C53FC3107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84981" y="1257701"/>
            <a:ext cx="639084" cy="194743"/>
          </a:xfrm>
          <a:prstGeom prst="rect">
            <a:avLst/>
          </a:prstGeom>
        </p:spPr>
      </p:pic>
      <p:pic>
        <p:nvPicPr>
          <p:cNvPr id="27" name="Picture 26" descr="\documentclass{article}&#10;\usepackage{amsmath,amsfonts}&#10;\pagestyle{empty}&#10;\begin{document}&#10;&#10;$\mathcal{X}\subseteq\mathbb{R}^n$&#10;&#10;&#10;\end{document}" title="IguanaTex Bitmap Display">
            <a:extLst>
              <a:ext uri="{FF2B5EF4-FFF2-40B4-BE49-F238E27FC236}">
                <a16:creationId xmlns:a16="http://schemas.microsoft.com/office/drawing/2014/main" id="{B54680A3-ED07-2543-5869-CCFBE5ED0B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73955" y="1264327"/>
            <a:ext cx="758398" cy="187886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$\mathcal{X}_u$&#10;&#10;&#10;\end{document}" title="IguanaTex Bitmap Display">
            <a:extLst>
              <a:ext uri="{FF2B5EF4-FFF2-40B4-BE49-F238E27FC236}">
                <a16:creationId xmlns:a16="http://schemas.microsoft.com/office/drawing/2014/main" id="{6C237B79-7D13-438F-63EB-BCC3F07DE84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71729" y="1930417"/>
            <a:ext cx="250971" cy="190629"/>
          </a:xfrm>
          <a:prstGeom prst="rect">
            <a:avLst/>
          </a:prstGeom>
        </p:spPr>
      </p:pic>
      <p:pic>
        <p:nvPicPr>
          <p:cNvPr id="32" name="Picture 31" descr="\documentclass{article}&#10;\usepackage{amsmath,amsfonts}&#10;\pagestyle{empty}&#10;\begin{document}&#10;&#10;$\dot{\varphi}(t,x,u) \leq \alpha(-\varphi(t,x))$&#10;&#10;&#10;\end{document}" title="IguanaTex Bitmap Display">
            <a:extLst>
              <a:ext uri="{FF2B5EF4-FFF2-40B4-BE49-F238E27FC236}">
                <a16:creationId xmlns:a16="http://schemas.microsoft.com/office/drawing/2014/main" id="{6A5FE450-5A0D-2F6A-F862-585C451BA8C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425215" y="3101996"/>
            <a:ext cx="2282055" cy="229029"/>
          </a:xfrm>
          <a:prstGeom prst="rect">
            <a:avLst/>
          </a:prstGeom>
        </p:spPr>
      </p:pic>
      <p:pic>
        <p:nvPicPr>
          <p:cNvPr id="35" name="Picture 34" descr="\documentclass{article}&#10;\usepackage{amsmath,amsfonts}&#10;\pagestyle{empty}&#10;\begin{document}&#10;&#10;$x(t)$&#10;&#10;&#10;\end{document}" title="IguanaTex Bitmap Display">
            <a:extLst>
              <a:ext uri="{FF2B5EF4-FFF2-40B4-BE49-F238E27FC236}">
                <a16:creationId xmlns:a16="http://schemas.microsoft.com/office/drawing/2014/main" id="{9CF60253-7388-E2A0-7CDB-442967B1838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982329" y="3461620"/>
            <a:ext cx="362056" cy="229029"/>
          </a:xfrm>
          <a:prstGeom prst="rect">
            <a:avLst/>
          </a:prstGeom>
        </p:spPr>
      </p:pic>
      <p:pic>
        <p:nvPicPr>
          <p:cNvPr id="43" name="Picture 42" descr="\documentclass{article}&#10;\usepackage{amsmath,amssymb}&#10;\pagestyle{empty}&#10;\begin{document}&#10;&#10;$\mathcal{S}_\varphi(t) \triangleq \{ x\in \mathcal{X} \mid \varphi(t,x) \leq 0 \}$&#10;&#10;&#10;\end{document}" title="IguanaTex Bitmap Display">
            <a:extLst>
              <a:ext uri="{FF2B5EF4-FFF2-40B4-BE49-F238E27FC236}">
                <a16:creationId xmlns:a16="http://schemas.microsoft.com/office/drawing/2014/main" id="{6E41F96B-DA98-3FBE-C886-1A3FB60B9E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29145" y="3812272"/>
            <a:ext cx="2890971" cy="264686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&#10;$\varphi(t,x)$&#10;&#10;\end{document}" title="IguanaTex Bitmap Display">
            <a:extLst>
              <a:ext uri="{FF2B5EF4-FFF2-40B4-BE49-F238E27FC236}">
                <a16:creationId xmlns:a16="http://schemas.microsoft.com/office/drawing/2014/main" id="{E9D3E19D-2509-0CB4-8268-DD9620D8AE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14352" y="4222058"/>
            <a:ext cx="606173" cy="229028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$\mathcal{S}_\varphi \cap \mathcal{X}_u$&#10;&#10;&#10;\end{document}" title="IguanaTex Bitmap Display">
            <a:extLst>
              <a:ext uri="{FF2B5EF4-FFF2-40B4-BE49-F238E27FC236}">
                <a16:creationId xmlns:a16="http://schemas.microsoft.com/office/drawing/2014/main" id="{BA4E8E30-16E7-DCF1-BAD7-133DD8B2A9C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257217" y="4249296"/>
            <a:ext cx="781714" cy="229029"/>
          </a:xfrm>
          <a:prstGeom prst="rect">
            <a:avLst/>
          </a:prstGeom>
        </p:spPr>
      </p:pic>
      <p:pic>
        <p:nvPicPr>
          <p:cNvPr id="51" name="Picture 50" descr="\documentclass{article}&#10;\usepackage{amsmath,amsfonts}&#10;\pagestyle{empty}&#10;\begin{document}&#10;&#10;$\mathcal{K}$&#10;&#10;&#10;\end{document}" title="IguanaTex Bitmap Display">
            <a:extLst>
              <a:ext uri="{FF2B5EF4-FFF2-40B4-BE49-F238E27FC236}">
                <a16:creationId xmlns:a16="http://schemas.microsoft.com/office/drawing/2014/main" id="{7495CB68-F93B-60B7-1F0F-C92EFA8F23C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218409" y="2520110"/>
            <a:ext cx="161828" cy="165943"/>
          </a:xfrm>
          <a:prstGeom prst="rect">
            <a:avLst/>
          </a:prstGeom>
        </p:spPr>
      </p:pic>
      <p:pic>
        <p:nvPicPr>
          <p:cNvPr id="53" name="Picture 52" descr="\documentclass{article}&#10;\usepackage{amsmath,amsfonts}&#10;\pagestyle{empty}&#10;\begin{document}&#10;&#10;$\alpha:\mathbb{R}_{\geq 0}\rightarrow\mathbb{R}_{\geq 0}$&#10;&#10;&#10;\end{document}" title="IguanaTex Bitmap Display">
            <a:extLst>
              <a:ext uri="{FF2B5EF4-FFF2-40B4-BE49-F238E27FC236}">
                <a16:creationId xmlns:a16="http://schemas.microsoft.com/office/drawing/2014/main" id="{C07EFBF7-C560-30CA-82C1-81AD28093ED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164877" y="2749043"/>
            <a:ext cx="1481143" cy="2208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6C00B75-7CF1-5086-2D27-D983D543DB08}"/>
              </a:ext>
            </a:extLst>
          </p:cNvPr>
          <p:cNvSpPr/>
          <p:nvPr/>
        </p:nvSpPr>
        <p:spPr>
          <a:xfrm>
            <a:off x="6758825" y="2480538"/>
            <a:ext cx="2276856" cy="652274"/>
          </a:xfrm>
          <a:prstGeom prst="rect">
            <a:avLst/>
          </a:prstGeom>
          <a:solidFill>
            <a:srgbClr val="FF0000">
              <a:alpha val="69804"/>
            </a:srgbClr>
          </a:solidFill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 descr="\documentclass{article}&#10;\usepackage{amsmath,amsfonts}&#10;\pagestyle{empty}&#10;&#10;\begin{document}&#10;&#10;$\mathcal{X}$&#10;&#10;&#10;\end{document}" title="IguanaTex Bitmap Display">
            <a:extLst>
              <a:ext uri="{FF2B5EF4-FFF2-40B4-BE49-F238E27FC236}">
                <a16:creationId xmlns:a16="http://schemas.microsoft.com/office/drawing/2014/main" id="{40F3F995-F57B-A8EB-5DA1-69001DD6122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797724" y="3633071"/>
            <a:ext cx="212876" cy="189409"/>
          </a:xfrm>
          <a:prstGeom prst="rect">
            <a:avLst/>
          </a:prstGeom>
        </p:spPr>
      </p:pic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EAF21C3D-E54B-73E6-E29F-7626BDB9AC33}"/>
              </a:ext>
            </a:extLst>
          </p:cNvPr>
          <p:cNvSpPr/>
          <p:nvPr/>
        </p:nvSpPr>
        <p:spPr>
          <a:xfrm>
            <a:off x="6708781" y="3237411"/>
            <a:ext cx="2377440" cy="15935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EE00"/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E8A2FA6-2D45-45D8-DB8B-BABC7326B6F6}"/>
              </a:ext>
            </a:extLst>
          </p:cNvPr>
          <p:cNvSpPr/>
          <p:nvPr/>
        </p:nvSpPr>
        <p:spPr>
          <a:xfrm>
            <a:off x="6720840" y="2442108"/>
            <a:ext cx="2359486" cy="23995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\documentclass{article}&#10;\usepackage{amsmath}&#10;\pagestyle{empty}&#10;\usepackage[dvipsnames]{xcolor}&#10;\definecolor{myred}{rgb}{0.4 0 0}&#10;\begin{document}&#10;&#10;\color{myred}&#10;$\mathcal{X}_u$&#10;&#10;&#10;\end{document}" title="IguanaTex Bitmap Display">
            <a:extLst>
              <a:ext uri="{FF2B5EF4-FFF2-40B4-BE49-F238E27FC236}">
                <a16:creationId xmlns:a16="http://schemas.microsoft.com/office/drawing/2014/main" id="{52DCCC0D-B57E-4161-F12B-2F0A591EBA1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744129" y="2708122"/>
            <a:ext cx="306743" cy="232991"/>
          </a:xfrm>
          <a:prstGeom prst="rect">
            <a:avLst/>
          </a:prstGeom>
        </p:spPr>
      </p:pic>
      <p:pic>
        <p:nvPicPr>
          <p:cNvPr id="75" name="Picture 74" descr="\documentclass{article}&#10;\usepackage{amsmath}&#10;\pagestyle{empty}&#10;\usepackage[dvipsnames]{xcolor}&#10;\definecolor{mygreen}{rgb}{0.0 0.4 0}&#10;\begin{document}&#10;&#10;\color{mygreen}&#10;$\mathcal{S}_\varphi$&#10;&#10;&#10;\end{document}" title="IguanaTex Bitmap Display">
            <a:extLst>
              <a:ext uri="{FF2B5EF4-FFF2-40B4-BE49-F238E27FC236}">
                <a16:creationId xmlns:a16="http://schemas.microsoft.com/office/drawing/2014/main" id="{A569E2B8-D73F-6D98-FDA9-DA44191C1A5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72015" y="4020962"/>
            <a:ext cx="301714" cy="279924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A1C1221A-0EBE-FBFE-AC8E-FF37D6A0BB3F}"/>
              </a:ext>
            </a:extLst>
          </p:cNvPr>
          <p:cNvSpPr/>
          <p:nvPr/>
        </p:nvSpPr>
        <p:spPr>
          <a:xfrm>
            <a:off x="6957030" y="429602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4285F4A-090C-749F-D139-24036D323509}"/>
              </a:ext>
            </a:extLst>
          </p:cNvPr>
          <p:cNvSpPr/>
          <p:nvPr/>
        </p:nvSpPr>
        <p:spPr>
          <a:xfrm>
            <a:off x="6996418" y="3285469"/>
            <a:ext cx="1875405" cy="1439710"/>
          </a:xfrm>
          <a:custGeom>
            <a:avLst/>
            <a:gdLst>
              <a:gd name="connsiteX0" fmla="*/ 0 w 1875405"/>
              <a:gd name="connsiteY0" fmla="*/ 900696 h 1246821"/>
              <a:gd name="connsiteX1" fmla="*/ 260059 w 1875405"/>
              <a:gd name="connsiteY1" fmla="*/ 330245 h 1246821"/>
              <a:gd name="connsiteX2" fmla="*/ 989901 w 1875405"/>
              <a:gd name="connsiteY2" fmla="*/ 103742 h 1246821"/>
              <a:gd name="connsiteX3" fmla="*/ 1451296 w 1875405"/>
              <a:gd name="connsiteY3" fmla="*/ 45019 h 1246821"/>
              <a:gd name="connsiteX4" fmla="*/ 1862356 w 1875405"/>
              <a:gd name="connsiteY4" fmla="*/ 766472 h 1246821"/>
              <a:gd name="connsiteX5" fmla="*/ 1661021 w 1875405"/>
              <a:gd name="connsiteY5" fmla="*/ 1219478 h 1246821"/>
              <a:gd name="connsiteX6" fmla="*/ 595619 w 1875405"/>
              <a:gd name="connsiteY6" fmla="*/ 1185922 h 12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405" h="1246821">
                <a:moveTo>
                  <a:pt x="0" y="900696"/>
                </a:moveTo>
                <a:cubicBezTo>
                  <a:pt x="47538" y="681883"/>
                  <a:pt x="95076" y="463071"/>
                  <a:pt x="260059" y="330245"/>
                </a:cubicBezTo>
                <a:cubicBezTo>
                  <a:pt x="425042" y="197419"/>
                  <a:pt x="791362" y="151280"/>
                  <a:pt x="989901" y="103742"/>
                </a:cubicBezTo>
                <a:cubicBezTo>
                  <a:pt x="1188440" y="56204"/>
                  <a:pt x="1305887" y="-65436"/>
                  <a:pt x="1451296" y="45019"/>
                </a:cubicBezTo>
                <a:cubicBezTo>
                  <a:pt x="1596705" y="155474"/>
                  <a:pt x="1827402" y="570729"/>
                  <a:pt x="1862356" y="766472"/>
                </a:cubicBezTo>
                <a:cubicBezTo>
                  <a:pt x="1897310" y="962215"/>
                  <a:pt x="1872144" y="1149570"/>
                  <a:pt x="1661021" y="1219478"/>
                </a:cubicBezTo>
                <a:cubicBezTo>
                  <a:pt x="1449898" y="1289386"/>
                  <a:pt x="801149" y="1205496"/>
                  <a:pt x="595619" y="118592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 descr="\documentclass{article}&#10;\usepackage{amsmath,amsfonts}&#10;\pagestyle{empty}&#10;\begin{document}&#10;&#10;$x(t)$&#10;&#10;&#10;\end{document}" title="IguanaTex Bitmap Display">
            <a:extLst>
              <a:ext uri="{FF2B5EF4-FFF2-40B4-BE49-F238E27FC236}">
                <a16:creationId xmlns:a16="http://schemas.microsoft.com/office/drawing/2014/main" id="{F42BD1C5-7EC9-1B08-57B4-A841A28397D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88526" y="4540358"/>
            <a:ext cx="362056" cy="229029"/>
          </a:xfrm>
          <a:prstGeom prst="rect">
            <a:avLst/>
          </a:prstGeom>
        </p:spPr>
      </p:pic>
      <p:pic>
        <p:nvPicPr>
          <p:cNvPr id="6" name="Picture 5" descr="\documentclass{article}&#10;\usepackage{amsmath,amsfonts}&#10;\pagestyle{empty}&#10;\begin{document}&#10;&#10;$\dot{x} = f(t,x) + g(t,x) u$&#10;&#10;&#10;\end{document}" title="IguanaTex Bitmap Display">
            <a:extLst>
              <a:ext uri="{FF2B5EF4-FFF2-40B4-BE49-F238E27FC236}">
                <a16:creationId xmlns:a16="http://schemas.microsoft.com/office/drawing/2014/main" id="{AAA53F6D-01F8-3179-41F3-8FB830D2D63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3248828" y="1576598"/>
            <a:ext cx="2066743" cy="229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946158-2D86-D1EE-F9AD-CDBBC0EF8CD6}"/>
              </a:ext>
            </a:extLst>
          </p:cNvPr>
          <p:cNvSpPr txBox="1"/>
          <p:nvPr/>
        </p:nvSpPr>
        <p:spPr>
          <a:xfrm>
            <a:off x="53009" y="4606569"/>
            <a:ext cx="8891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Ames et al, “Control barrier functions: Theory and applications”, ECC 2019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820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0" grpId="0" animBg="1"/>
      <p:bldP spid="80" grpId="1" animBg="1"/>
      <p:bldP spid="54" grpId="0" animBg="1"/>
      <p:bldP spid="55" grpId="0" animBg="1"/>
      <p:bldP spid="56" grpId="0" animBg="1"/>
      <p:bldP spid="57" grpId="0" animBg="1"/>
      <p:bldP spid="82" grpId="0" animBg="1"/>
      <p:bldP spid="8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vie2">
            <a:hlinkClick r:id="" action="ppaction://media"/>
            <a:extLst>
              <a:ext uri="{FF2B5EF4-FFF2-40B4-BE49-F238E27FC236}">
                <a16:creationId xmlns:a16="http://schemas.microsoft.com/office/drawing/2014/main" id="{780A321F-2078-BC1F-908A-3B04D84498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-1" r="3237"/>
          <a:stretch/>
        </p:blipFill>
        <p:spPr>
          <a:xfrm>
            <a:off x="1472184" y="1737360"/>
            <a:ext cx="7653528" cy="31363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4C659-470A-F74F-A529-6C047FE2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" y="746760"/>
            <a:ext cx="8620539" cy="4152411"/>
          </a:xfrm>
        </p:spPr>
        <p:txBody>
          <a:bodyPr/>
          <a:lstStyle/>
          <a:p>
            <a:r>
              <a:rPr lang="en-US" dirty="0"/>
              <a:t>Provably guaranteed input constraint satisfaction</a:t>
            </a:r>
          </a:p>
          <a:p>
            <a:pPr lvl="1"/>
            <a:r>
              <a:rPr lang="en-US" dirty="0"/>
              <a:t>Currently, input constraint satisfaction is achieved via tuning</a:t>
            </a:r>
          </a:p>
          <a:p>
            <a:r>
              <a:rPr lang="en-US" dirty="0"/>
              <a:t>Distributed Systems</a:t>
            </a:r>
          </a:p>
          <a:p>
            <a:r>
              <a:rPr lang="en-US" dirty="0"/>
              <a:t>Predictions with uncertain obstacles</a:t>
            </a:r>
          </a:p>
          <a:p>
            <a:r>
              <a:rPr lang="en-US" dirty="0"/>
              <a:t>Improving a specified cost metric (similar to MPC)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4EB22D-D661-2378-6560-04C3C3CE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45F0352-3F35-060D-1219-50E06A00DFBE}"/>
              </a:ext>
            </a:extLst>
          </p:cNvPr>
          <p:cNvSpPr txBox="1">
            <a:spLocks/>
          </p:cNvSpPr>
          <p:nvPr/>
        </p:nvSpPr>
        <p:spPr>
          <a:xfrm>
            <a:off x="2019300" y="2556510"/>
            <a:ext cx="3238499" cy="3002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/>
              <a:t>Pairwise Safety Function Values</a:t>
            </a:r>
          </a:p>
        </p:txBody>
      </p:sp>
    </p:spTree>
    <p:extLst>
      <p:ext uri="{BB962C8B-B14F-4D97-AF65-F5344CB8AC3E}">
        <p14:creationId xmlns:p14="http://schemas.microsoft.com/office/powerpoint/2010/main" val="24681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0D428-B11E-435E-537F-01818414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Sponsors</a:t>
            </a:r>
          </a:p>
        </p:txBody>
      </p:sp>
      <p:pic>
        <p:nvPicPr>
          <p:cNvPr id="1026" name="Picture 2" descr="National Science Foundation - Wikipedia">
            <a:extLst>
              <a:ext uri="{FF2B5EF4-FFF2-40B4-BE49-F238E27FC236}">
                <a16:creationId xmlns:a16="http://schemas.microsoft.com/office/drawing/2014/main" id="{EAC9B931-D837-6D22-998C-C23B1091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64" y="1646999"/>
            <a:ext cx="2089267" cy="20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XB Foundation - FXB | Ending poverty, restoring dignity - FXB | Ending  poverty, restoring dignity">
            <a:extLst>
              <a:ext uri="{FF2B5EF4-FFF2-40B4-BE49-F238E27FC236}">
                <a16:creationId xmlns:a16="http://schemas.microsoft.com/office/drawing/2014/main" id="{B3BDE61D-FE2C-3BE4-8191-6A83BB5B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3" y="74295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2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90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4E2E63-AA2A-21C0-873B-ED60E6FC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CBFs are commonly implemented via online modifications of a nominal control law using the quadratic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DD281C-DB32-C3BF-D0C6-C07F8F05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Online Safety-Critical Control</a:t>
            </a:r>
          </a:p>
        </p:txBody>
      </p:sp>
      <p:pic>
        <p:nvPicPr>
          <p:cNvPr id="11" name="Picture 10" descr="\documentclass{article}&#10;\usepackage{amsmath,amsfonts}&#10;\pagestyle{empty}&#10;&#10;\DeclareMathOperator*{\argmin}{arg\,min}&#10;&#10;\begin{document}&#10;&#10;\begin{align*}&#10;u = &amp;\argmin_{u\in\mathbb{R}^m} \| u - u_\textrm{nom}(t,x) \|^2 \\&#10;&amp;\;\;\;\;\; \textrm{such that } \dot{\varphi}(t,x,u) \leq \alpha(-\varphi(t,x))&#10;\end{align*}&#10;&#10;&#10;\end{document}" title="IguanaTex Bitmap Display">
            <a:extLst>
              <a:ext uri="{FF2B5EF4-FFF2-40B4-BE49-F238E27FC236}">
                <a16:creationId xmlns:a16="http://schemas.microsoft.com/office/drawing/2014/main" id="{FE3C1A5E-72B4-51D1-1E74-67BC3DE7E7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81371" y="1538193"/>
            <a:ext cx="3981256" cy="766628"/>
          </a:xfrm>
          <a:prstGeom prst="rect">
            <a:avLst/>
          </a:prstGeom>
        </p:spPr>
      </p:pic>
      <p:pic>
        <p:nvPicPr>
          <p:cNvPr id="13" name="Comparison">
            <a:hlinkClick r:id="" action="ppaction://media"/>
            <a:extLst>
              <a:ext uri="{FF2B5EF4-FFF2-40B4-BE49-F238E27FC236}">
                <a16:creationId xmlns:a16="http://schemas.microsoft.com/office/drawing/2014/main" id="{37F69025-55DE-905A-140C-42800DEF443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b="12081"/>
          <a:stretch/>
        </p:blipFill>
        <p:spPr>
          <a:xfrm>
            <a:off x="457199" y="2728340"/>
            <a:ext cx="8229600" cy="19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4E2E63-AA2A-21C0-873B-ED60E6FC9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" y="768137"/>
            <a:ext cx="8620539" cy="4035286"/>
          </a:xfrm>
        </p:spPr>
        <p:txBody>
          <a:bodyPr/>
          <a:lstStyle/>
          <a:p>
            <a:r>
              <a:rPr lang="en-US" dirty="0"/>
              <a:t>These online modifications often result in</a:t>
            </a:r>
          </a:p>
          <a:p>
            <a:pPr lvl="1"/>
            <a:r>
              <a:rPr lang="en-US" dirty="0"/>
              <a:t>Aggressive </a:t>
            </a:r>
            <a:br>
              <a:rPr lang="en-US" dirty="0"/>
            </a:br>
            <a:r>
              <a:rPr lang="en-US" dirty="0"/>
              <a:t>control responses</a:t>
            </a:r>
            <a:br>
              <a:rPr lang="en-US" dirty="0"/>
            </a:b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      and/or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/>
            <a:r>
              <a:rPr lang="en-US" dirty="0"/>
              <a:t>Inefficient/late</a:t>
            </a:r>
            <a:br>
              <a:rPr lang="en-US" dirty="0"/>
            </a:br>
            <a:r>
              <a:rPr lang="en-US" dirty="0"/>
              <a:t>control responses</a:t>
            </a:r>
            <a:br>
              <a:rPr lang="en-US" dirty="0"/>
            </a:br>
            <a:endParaRPr lang="en-US" sz="900" dirty="0"/>
          </a:p>
          <a:p>
            <a:endParaRPr lang="en-US" dirty="0"/>
          </a:p>
          <a:p>
            <a:r>
              <a:rPr lang="en-US" dirty="0"/>
              <a:t>Hypothesis: Considering the </a:t>
            </a:r>
            <a:r>
              <a:rPr lang="en-US" u="sng" dirty="0"/>
              <a:t>future</a:t>
            </a:r>
            <a:r>
              <a:rPr lang="en-US" dirty="0"/>
              <a:t> trajectories of the system when choosing the </a:t>
            </a:r>
            <a:r>
              <a:rPr lang="en-US" u="sng" dirty="0"/>
              <a:t>present</a:t>
            </a:r>
            <a:r>
              <a:rPr lang="en-US" dirty="0"/>
              <a:t> control input will mitigate the above behaviors</a:t>
            </a:r>
          </a:p>
          <a:p>
            <a:pPr lvl="1">
              <a:spcBef>
                <a:spcPts val="12"/>
              </a:spcBef>
            </a:pPr>
            <a:r>
              <a:rPr lang="en-US" dirty="0"/>
              <a:t>This is the guiding principle of Model Predictive Control (MPC) (e.g. [1])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DD281C-DB32-C3BF-D0C6-C07F8F05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1" name="Myopic1">
            <a:hlinkClick r:id="" action="ppaction://media"/>
            <a:extLst>
              <a:ext uri="{FF2B5EF4-FFF2-40B4-BE49-F238E27FC236}">
                <a16:creationId xmlns:a16="http://schemas.microsoft.com/office/drawing/2014/main" id="{837188D8-AD72-2AC9-6B1D-F24DABA2F4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98064" y="1069848"/>
            <a:ext cx="6309360" cy="1360842"/>
          </a:xfrm>
          <a:prstGeom prst="rect">
            <a:avLst/>
          </a:prstGeom>
        </p:spPr>
      </p:pic>
      <p:pic>
        <p:nvPicPr>
          <p:cNvPr id="12" name="Myopic2">
            <a:hlinkClick r:id="" action="ppaction://media"/>
            <a:extLst>
              <a:ext uri="{FF2B5EF4-FFF2-40B4-BE49-F238E27FC236}">
                <a16:creationId xmlns:a16="http://schemas.microsoft.com/office/drawing/2014/main" id="{7C98F782-CF62-FD56-56A1-74303831958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98064" y="1069848"/>
            <a:ext cx="6309360" cy="2721685"/>
          </a:xfrm>
          <a:prstGeom prst="rect">
            <a:avLst/>
          </a:prstGeom>
        </p:spPr>
      </p:pic>
      <p:pic>
        <p:nvPicPr>
          <p:cNvPr id="10" name="Myopic3">
            <a:hlinkClick r:id="" action="ppaction://media"/>
            <a:extLst>
              <a:ext uri="{FF2B5EF4-FFF2-40B4-BE49-F238E27FC236}">
                <a16:creationId xmlns:a16="http://schemas.microsoft.com/office/drawing/2014/main" id="{DE5FF15D-3627-A73C-AD95-D95A727CDA1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98064" y="1069848"/>
            <a:ext cx="6309360" cy="2721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90B59-0593-21B5-2EC9-FA5A45F60775}"/>
              </a:ext>
            </a:extLst>
          </p:cNvPr>
          <p:cNvSpPr txBox="1"/>
          <p:nvPr/>
        </p:nvSpPr>
        <p:spPr>
          <a:xfrm>
            <a:off x="5820" y="4654656"/>
            <a:ext cx="76314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[1]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Grandia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et al., “Multilayered safety for legged robots via control barrier functions and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model predictive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control”, ICRA 2021</a:t>
            </a:r>
          </a:p>
        </p:txBody>
      </p:sp>
    </p:spTree>
    <p:extLst>
      <p:ext uri="{BB962C8B-B14F-4D97-AF65-F5344CB8AC3E}">
        <p14:creationId xmlns:p14="http://schemas.microsoft.com/office/powerpoint/2010/main" val="17461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25544E-3035-AF00-C963-30A029D4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CBF that is aware of the future trajectory of the system under</a:t>
            </a:r>
            <a:br>
              <a:rPr lang="en-US" dirty="0"/>
            </a:br>
            <a:r>
              <a:rPr lang="en-US" dirty="0"/>
              <a:t>           on a finite horizon                  and that adjusts this trajectory long before safety is violated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Work directly with nonlinear dynamics</a:t>
            </a:r>
          </a:p>
        </p:txBody>
      </p:sp>
      <p:pic>
        <p:nvPicPr>
          <p:cNvPr id="4" name="Predictive">
            <a:hlinkClick r:id="" action="ppaction://media"/>
            <a:extLst>
              <a:ext uri="{FF2B5EF4-FFF2-40B4-BE49-F238E27FC236}">
                <a16:creationId xmlns:a16="http://schemas.microsoft.com/office/drawing/2014/main" id="{04FAB576-8077-103A-3536-478BEBB4C4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5000" r="2862" b="8517"/>
          <a:stretch/>
        </p:blipFill>
        <p:spPr>
          <a:xfrm>
            <a:off x="1459264" y="1862594"/>
            <a:ext cx="6309360" cy="1377978"/>
          </a:xfrm>
          <a:prstGeom prst="rect">
            <a:avLst/>
          </a:prstGeom>
        </p:spPr>
      </p:pic>
      <p:pic>
        <p:nvPicPr>
          <p:cNvPr id="9" name="OrbitCollisionFast">
            <a:hlinkClick r:id="" action="ppaction://media"/>
            <a:extLst>
              <a:ext uri="{FF2B5EF4-FFF2-40B4-BE49-F238E27FC236}">
                <a16:creationId xmlns:a16="http://schemas.microsoft.com/office/drawing/2014/main" id="{97A3266A-3F49-4845-D51D-DFDF861B8BF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/>
          <a:srcRect l="64867" t="10707" r="2090" b="8002"/>
          <a:stretch/>
        </p:blipFill>
        <p:spPr>
          <a:xfrm>
            <a:off x="4613944" y="1550540"/>
            <a:ext cx="3200400" cy="30413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A77F07-05B0-B07F-098D-0C3D36B6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pic>
        <p:nvPicPr>
          <p:cNvPr id="7" name="Picture 6" descr="\documentclass{article}&#10;\usepackage{amsmath}&#10;\pagestyle{empty}&#10;\begin{document}&#10;&#10;$u_\textrm{nom}$&#10;&#10;&#10;\end{document}" title="IguanaTex Bitmap Display">
            <a:extLst>
              <a:ext uri="{FF2B5EF4-FFF2-40B4-BE49-F238E27FC236}">
                <a16:creationId xmlns:a16="http://schemas.microsoft.com/office/drawing/2014/main" id="{E96827BF-AB08-5099-0FC5-B7E131B42C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4574" y="1250163"/>
            <a:ext cx="510476" cy="150857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[t, t+T]$&#10;&#10;&#10;\end{document}" title="IguanaTex Bitmap Display">
            <a:extLst>
              <a:ext uri="{FF2B5EF4-FFF2-40B4-BE49-F238E27FC236}">
                <a16:creationId xmlns:a16="http://schemas.microsoft.com/office/drawing/2014/main" id="{3BDF9AEE-E614-1A95-C5A1-61BF6C2B265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82121" y="1178475"/>
            <a:ext cx="870095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D0081-8037-58F8-C73C-28BC306A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Defining the “future trajectory” of the system</a:t>
            </a:r>
          </a:p>
          <a:p>
            <a:pPr marL="457200" indent="-457200">
              <a:buAutoNum type="arabicPeriod"/>
            </a:pPr>
            <a:r>
              <a:rPr lang="en-US" dirty="0"/>
              <a:t>Analyzing the future trajectory</a:t>
            </a:r>
          </a:p>
          <a:p>
            <a:pPr marL="457200" indent="-457200">
              <a:buAutoNum type="arabicPeriod"/>
            </a:pPr>
            <a:r>
              <a:rPr lang="en-US" dirty="0"/>
              <a:t>Encoding the “Predictive CBF”</a:t>
            </a:r>
          </a:p>
          <a:p>
            <a:pPr marL="457200" indent="-457200">
              <a:buAutoNum type="arabicPeriod"/>
            </a:pPr>
            <a:r>
              <a:rPr lang="en-US" dirty="0"/>
              <a:t>Simulations</a:t>
            </a:r>
          </a:p>
          <a:p>
            <a:pPr marL="457200" indent="-457200">
              <a:buAutoNum type="arabicPeriod"/>
            </a:pPr>
            <a:r>
              <a:rPr lang="en-US" dirty="0"/>
              <a:t>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41294-9037-CADB-5CC8-F8A1D3EC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3851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2F554-DBF0-DD9C-B322-6263F90D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System: </a:t>
            </a:r>
          </a:p>
          <a:p>
            <a:r>
              <a:rPr lang="en-US" dirty="0"/>
              <a:t>Control input unconstrained, i.e. </a:t>
            </a:r>
          </a:p>
          <a:p>
            <a:r>
              <a:rPr lang="en-US" dirty="0"/>
              <a:t>Safety function                                 and safe set      </a:t>
            </a:r>
            <a:br>
              <a:rPr lang="en-US" dirty="0"/>
            </a:br>
            <a:r>
              <a:rPr lang="en-US" sz="2800" dirty="0"/>
              <a:t> </a:t>
            </a:r>
            <a:br>
              <a:rPr lang="en-US" dirty="0"/>
            </a:br>
            <a:r>
              <a:rPr lang="en-US" dirty="0"/>
              <a:t>where      is not a CBF, and can be of any relative-degree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C021B-F4D7-B68A-C586-707461FD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p:pic>
        <p:nvPicPr>
          <p:cNvPr id="9" name="Picture 8" descr="\documentclass{article}&#10;\usepackage{amsmath,amsfonts}&#10;\pagestyle{empty}&#10;\begin{document}&#10;&#10;$\dot{x} = f(t,x) + g(t,x) u$&#10;&#10;&#10;\end{document}" title="IguanaTex Bitmap Display">
            <a:extLst>
              <a:ext uri="{FF2B5EF4-FFF2-40B4-BE49-F238E27FC236}">
                <a16:creationId xmlns:a16="http://schemas.microsoft.com/office/drawing/2014/main" id="{4C43DB8D-6390-D8C3-ECE8-886DC48A4D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8973" y="890103"/>
            <a:ext cx="2296381" cy="254476"/>
          </a:xfrm>
          <a:prstGeom prst="rect">
            <a:avLst/>
          </a:prstGeom>
        </p:spPr>
      </p:pic>
      <p:pic>
        <p:nvPicPr>
          <p:cNvPr id="11" name="Picture 10" descr="\documentclass{article}&#10;\usepackage{amsmath,amsfonts}&#10;\pagestyle{empty}&#10;\begin{document}&#10;&#10;$h:\mathcal{T}\times\mathcal{X}\rightarrow\mathbb{R}$&#10;&#10;&#10;\end{document}" title="IguanaTex Bitmap Display">
            <a:extLst>
              <a:ext uri="{FF2B5EF4-FFF2-40B4-BE49-F238E27FC236}">
                <a16:creationId xmlns:a16="http://schemas.microsoft.com/office/drawing/2014/main" id="{369E68AC-768D-59AD-B9AC-DC6A5B6C38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67722" y="1632226"/>
            <a:ext cx="1644190" cy="19961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mathcal{S}_h(t) = \{ x\in\mathcal{X} \mid h(t,x) \leq 0\}, \;\; \mathcal{S}_h \cap \mathcal{X}_u = \emptyset$&#10;&#10;&#10;\end{document}" title="IguanaTex Bitmap Display">
            <a:extLst>
              <a:ext uri="{FF2B5EF4-FFF2-40B4-BE49-F238E27FC236}">
                <a16:creationId xmlns:a16="http://schemas.microsoft.com/office/drawing/2014/main" id="{BB2D914F-8FCF-5FA0-4711-6B24B52389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58872" y="1975048"/>
            <a:ext cx="4778669" cy="259048"/>
          </a:xfrm>
          <a:prstGeom prst="rect">
            <a:avLst/>
          </a:prstGeom>
        </p:spPr>
      </p:pic>
      <p:pic>
        <p:nvPicPr>
          <p:cNvPr id="16" name="Picture 15" descr="\documentclass{article}&#10;\usepackage{amsmath,amsfonts}&#10;\pagestyle{empty}&#10;\begin{document}&#10;&#10;$h$&#10;&#10;&#10;\end{document}" title="IguanaTex Bitmap Display">
            <a:extLst>
              <a:ext uri="{FF2B5EF4-FFF2-40B4-BE49-F238E27FC236}">
                <a16:creationId xmlns:a16="http://schemas.microsoft.com/office/drawing/2014/main" id="{4E95E2D8-5540-CCF7-62DA-1DA608A3434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475410" y="2369569"/>
            <a:ext cx="124952" cy="17828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F8BF40-B33E-02E6-CADA-9076D23F79CE}"/>
              </a:ext>
            </a:extLst>
          </p:cNvPr>
          <p:cNvSpPr/>
          <p:nvPr/>
        </p:nvSpPr>
        <p:spPr>
          <a:xfrm>
            <a:off x="261730" y="2719017"/>
            <a:ext cx="8772955" cy="2102801"/>
          </a:xfrm>
          <a:prstGeom prst="roundRect">
            <a:avLst>
              <a:gd name="adj" fmla="val 102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\documentclass{article}&#10;\usepackage{amsmath}&#10;\usepackage{amsfonts,amssymb}&#10;\usepackage[paperwidth=6.7in]{geometry}&#10;\pagestyle{empty}&#10;\newcommand{\reals}{\mathbb{R}}&#10;&#10;\begin{document}&#10;&#10;\noindent&#10;\textbf{Definition.} An absolutely continuous function $\varphi:\mathcal{T}\times\mathbb{R}^n \rightarrow \mathbb{R}$ is a Control Barrier Function (CBF) for the set $\mathcal{S}_\varphi$ if there exists $\alpha \in \mathcal{K}$ such that&#10;&#10;\vspace{-6pt}&#10;\begin{equation*}&#10;\inf_{u\in\reals^m} \big[ \underbrace{\partial_t \varphi( t,x ) + L_{f(t,x) + g(t,x) u} \varphi (t,x)}_{=\frac{d}{dt}[\varphi(t,x)]} \big] \leq \alpha(-\varphi(t,x))&#10;\end{equation*}&#10;\vspace{-6pt}&#10;&#10;\noindent{}for almost every $x \in \mathcal{S}_\varphi(t), t \in \mathcal{T}$, where $\mathcal{S}_\varphi(t)\triangleq\{x\in\mathcal{X}\mid\varphi(t,x)\leq 0 \}$. &#10;&#10;\end{document}" title="IguanaTex Bitmap Display">
            <a:extLst>
              <a:ext uri="{FF2B5EF4-FFF2-40B4-BE49-F238E27FC236}">
                <a16:creationId xmlns:a16="http://schemas.microsoft.com/office/drawing/2014/main" id="{6477F811-29E4-14A2-8E0E-DB6CDC02C1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76" y="2839208"/>
            <a:ext cx="8562285" cy="1901714"/>
          </a:xfrm>
          <a:prstGeom prst="rect">
            <a:avLst/>
          </a:prstGeom>
        </p:spPr>
      </p:pic>
      <p:pic>
        <p:nvPicPr>
          <p:cNvPr id="41" name="Picture 40" descr="\documentclass{article}&#10;\usepackage{amsmath,amsfonts}&#10;\pagestyle{empty}&#10;\begin{document}&#10;&#10;$u \in \mathcal{U} = \mathbb{R}^m$&#10;&#10;&#10;\end{document}" title="IguanaTex Bitmap Display">
            <a:extLst>
              <a:ext uri="{FF2B5EF4-FFF2-40B4-BE49-F238E27FC236}">
                <a16:creationId xmlns:a16="http://schemas.microsoft.com/office/drawing/2014/main" id="{5B7EBCD0-949C-3A42-295B-738197F3F6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156764" y="1261708"/>
            <a:ext cx="1324190" cy="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D09E4-F263-CA77-B5E9-DD3C8DAF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nominal control input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is potentially unsafe, so this is not a “Backup CBF” [1-3]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68F70-02B0-71AA-0A99-D51B697C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“Future Trajectory”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4C3A62-5416-318A-FE2D-1557FA81953F}"/>
              </a:ext>
            </a:extLst>
          </p:cNvPr>
          <p:cNvSpPr/>
          <p:nvPr/>
        </p:nvSpPr>
        <p:spPr>
          <a:xfrm>
            <a:off x="185522" y="1301035"/>
            <a:ext cx="8772955" cy="1886113"/>
          </a:xfrm>
          <a:prstGeom prst="roundRect">
            <a:avLst>
              <a:gd name="adj" fmla="val 102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\documentclass{article}&#10;\usepackage{amsmath}&#10;\usepackage{amsfonts,amssymb}&#10;\usepackage[paperwidth=6.7in]{geometry}&#10;\pagestyle{empty}&#10;\newcommand{\reals}{\mathbb{R}}&#10;&#10;\begin{document}&#10;&#10;\noindent&#10;\textbf{Definition.} The function $p:\mathcal{T}\times\mathcal{T}\times\mathcal{X}\rightarrow\mathcal{X}$, denoted $p(\tau;t,x)$, satisfying $p(t;t,x) = x$ and&#10;&#10;\vspace{-6pt}&#10;\begin{equation*}&#10;\frac{\partial}{\partial \tau} p(\tau;\cdot) = f(\tau, p(\tau;\cdot)) + g(\tau, p(\tau;t,x)) u_\textrm{nom}(t,p(\tau;\cdot))&#10;\end{equation*}&#10;\vspace{-6pt}&#10;&#10;\noindent{}for all $\tau\geq t$ is called a \emph{path function}.&#10;&#10;\end{document}" title="IguanaTex Bitmap Display">
            <a:extLst>
              <a:ext uri="{FF2B5EF4-FFF2-40B4-BE49-F238E27FC236}">
                <a16:creationId xmlns:a16="http://schemas.microsoft.com/office/drawing/2014/main" id="{63E1813B-F224-219C-8B6A-0221EEBB45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4868" y="1421226"/>
            <a:ext cx="8579044" cy="1676190"/>
          </a:xfrm>
          <a:prstGeom prst="rect">
            <a:avLst/>
          </a:prstGeom>
        </p:spPr>
      </p:pic>
      <p:pic>
        <p:nvPicPr>
          <p:cNvPr id="13" name="Picture 12" descr="\documentclass{article}&#10;\usepackage{amsmath,amsfonts}&#10;\pagestyle{empty}&#10;\begin{document}&#10;&#10;$u_\textrm{nom}:\mathcal{T}\times\mathcal{X}\rightarrow\mathbb{R}^m$&#10;&#10;&#10;\end{document}" title="IguanaTex Bitmap Display">
            <a:extLst>
              <a:ext uri="{FF2B5EF4-FFF2-40B4-BE49-F238E27FC236}">
                <a16:creationId xmlns:a16="http://schemas.microsoft.com/office/drawing/2014/main" id="{A59DF642-5049-7E03-B451-E82B57FB20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50139" y="900714"/>
            <a:ext cx="2218667" cy="220952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p$&#10;&#10;&#10;\end{document}" title="IguanaTex Bitmap Display">
            <a:extLst>
              <a:ext uri="{FF2B5EF4-FFF2-40B4-BE49-F238E27FC236}">
                <a16:creationId xmlns:a16="http://schemas.microsoft.com/office/drawing/2014/main" id="{C4006C8D-19A1-466A-3109-3FE8041BB2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2423" y="3526426"/>
            <a:ext cx="134095" cy="1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0F87B-CDFB-2BBC-3B63-6E8E651A773C}"/>
              </a:ext>
            </a:extLst>
          </p:cNvPr>
          <p:cNvSpPr txBox="1"/>
          <p:nvPr/>
        </p:nvSpPr>
        <p:spPr>
          <a:xfrm>
            <a:off x="67111" y="4242786"/>
            <a:ext cx="889136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25" dirty="0"/>
              <a:t>[1] </a:t>
            </a:r>
            <a:r>
              <a:rPr lang="en-US" sz="1125" b="0" i="0" u="none" strike="noStrike" baseline="0" dirty="0">
                <a:latin typeface="NimbusRomNo9L-Regu"/>
              </a:rPr>
              <a:t>Squires et al., “Constructive barrier certificates with applications to fixed-wing aircraft collision avoidance,” CCTA 2018 </a:t>
            </a:r>
          </a:p>
          <a:p>
            <a:pPr algn="l"/>
            <a:r>
              <a:rPr lang="en-US" sz="1125" dirty="0"/>
              <a:t>[2] </a:t>
            </a:r>
            <a:r>
              <a:rPr lang="en-US" sz="1125" b="0" i="0" u="none" strike="noStrike" baseline="0" dirty="0">
                <a:latin typeface="NimbusRomNo9L-Regu"/>
              </a:rPr>
              <a:t>Chen et al., “Guaranteed obstacle avoidance for multi-robot operations with limited actuation: A control barrier function approach,” </a:t>
            </a:r>
            <a:r>
              <a:rPr lang="en-US" sz="1125" b="0" i="0" u="none" strike="noStrike" baseline="0" dirty="0">
                <a:latin typeface="NimbusRomNo9L-ReguItal"/>
              </a:rPr>
              <a:t>LCSS 2021.</a:t>
            </a:r>
          </a:p>
          <a:p>
            <a:pPr algn="l"/>
            <a:r>
              <a:rPr lang="en-US" sz="1125" b="0" i="0" u="none" strike="noStrike" baseline="0" dirty="0">
                <a:latin typeface="NimbusRomNo9L-Regu"/>
              </a:rPr>
              <a:t>[3] </a:t>
            </a:r>
            <a:r>
              <a:rPr lang="en-US" sz="1125" b="0" i="0" u="none" strike="noStrike" baseline="0" dirty="0" err="1">
                <a:latin typeface="NimbusRomNo9L-Regu"/>
              </a:rPr>
              <a:t>Wabersich</a:t>
            </a:r>
            <a:r>
              <a:rPr lang="en-US" sz="1125" b="0" i="0" u="none" strike="noStrike" baseline="0" dirty="0">
                <a:latin typeface="NimbusRomNo9L-Regu"/>
              </a:rPr>
              <a:t> and </a:t>
            </a:r>
            <a:r>
              <a:rPr lang="en-US" sz="1125" b="0" i="0" u="none" strike="noStrike" baseline="0" dirty="0" err="1">
                <a:latin typeface="NimbusRomNo9L-Regu"/>
              </a:rPr>
              <a:t>Zeilinger</a:t>
            </a:r>
            <a:r>
              <a:rPr lang="en-US" sz="1125" b="0" i="0" u="none" strike="noStrike" baseline="0" dirty="0">
                <a:latin typeface="NimbusRomNo9L-Regu"/>
              </a:rPr>
              <a:t>, “Predictive control barrier functions: Enhanced safety mechanisms for learning-based control,” TAC 2022.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3007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D09E4-F263-CA77-B5E9-DD3C8DAF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Propagate trajectory for receding time horizon </a:t>
            </a:r>
          </a:p>
          <a:p>
            <a:r>
              <a:rPr lang="en-US" dirty="0"/>
              <a:t>Compute safety function along the hypothetical trajectory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68F70-02B0-71AA-0A99-D51B697C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Future Trajectory</a:t>
            </a:r>
          </a:p>
        </p:txBody>
      </p:sp>
      <p:pic>
        <p:nvPicPr>
          <p:cNvPr id="5" name="Picture 4" descr="\documentclass{article}&#10;\usepackage{amsmath}&#10;\pagestyle{empty}&#10;\begin{document}&#10;&#10;$T &gt; 0$&#10;&#10;&#10;\end{document}" title="IguanaTex Bitmap Display">
            <a:extLst>
              <a:ext uri="{FF2B5EF4-FFF2-40B4-BE49-F238E27FC236}">
                <a16:creationId xmlns:a16="http://schemas.microsoft.com/office/drawing/2014/main" id="{AD36B22C-20B5-ADDC-B0F0-1DE9CED0B3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60284" y="923234"/>
            <a:ext cx="633904" cy="1813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E1D628-0869-F66B-8395-2F87F6F8C5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4" r="8070" b="6031"/>
          <a:stretch/>
        </p:blipFill>
        <p:spPr>
          <a:xfrm>
            <a:off x="140346" y="1911010"/>
            <a:ext cx="3795550" cy="228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AFBDDF-C11C-D23B-B160-1E94562E66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28" r="8305" b="418"/>
          <a:stretch/>
        </p:blipFill>
        <p:spPr>
          <a:xfrm>
            <a:off x="5317551" y="1911009"/>
            <a:ext cx="3686102" cy="22860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CBC56143-040C-05AA-1172-67ED4D9FB383}"/>
              </a:ext>
            </a:extLst>
          </p:cNvPr>
          <p:cNvSpPr/>
          <p:nvPr/>
        </p:nvSpPr>
        <p:spPr>
          <a:xfrm>
            <a:off x="4231607" y="2852465"/>
            <a:ext cx="790232" cy="4030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819.6476"/>
  <p:tag name="LATEXADDIN" val="\documentclass{article}&#10;\usepackage{amsmath,amsfonts}&#10;\pagestyle{empty}&#10;\begin{document}&#10;&#10;$\varphi:\mathcal{T}\times\mathcal{X}\rightarrow\mathbb{R}$&#10;&#10;&#10;\end{document}"/>
  <p:tag name="IGUANATEXSIZE" val="18"/>
  <p:tag name="IGUANATEXCURSOR" val="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8.48898"/>
  <p:tag name="LATEXADDIN" val="\documentclass{article}&#10;\usepackage{amsmath,amsfonts}&#10;\pagestyle{empty}&#10;\begin{document}&#10;&#10;$\mathcal{K}$&#10;&#10;&#10;\end{document}"/>
  <p:tag name="IGUANATEXSIZE" val="1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809.8987"/>
  <p:tag name="LATEXADDIN" val="\documentclass{article}&#10;\usepackage{amsmath,amsfonts}&#10;\pagestyle{empty}&#10;\begin{document}&#10;&#10;$\alpha:\mathbb{R}_{\geq 0}\rightarrow\mathbb{R}_{\geq 0}$&#10;&#10;&#10;\end{document}"/>
  <p:tag name="IGUANATEXSIZE" val="18"/>
  <p:tag name="IGUANATEXCURSOR" val="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23811"/>
  <p:tag name="LATEXADDIN" val="\documentclass{article}&#10;\usepackage{amsmath,amsfonts}&#10;\pagestyle{empty}&#10;&#10;\begin{document}&#10;&#10;$\mathcal{X}$&#10;&#10;&#10;\end{document}"/>
  <p:tag name="IGUANATEXSIZE" val="22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pagestyle{empty}&#10;\usepackage[dvipsnames]{xcolor}&#10;\definecolor{myred}{rgb}{0.4 0 0}&#10;\begin{document}&#10;&#10;\color{myred}&#10;$\mathcal{X}_u$&#10;&#10;&#10;\end{document}"/>
  <p:tag name="IGUANATEXSIZE" val="22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4.9832"/>
  <p:tag name="LATEXADDIN" val="\documentclass{article}&#10;\usepackage{amsmath}&#10;\pagestyle{empty}&#10;\usepackage[dvipsnames]{xcolor}&#10;\definecolor{mygreen}{rgb}{0.0 0.4 0}&#10;\begin{document}&#10;&#10;\color{mygreen}&#10;$\mathcal{S}_\varphi$&#10;&#10;&#10;\end{document}"/>
  <p:tag name="IGUANATEXSIZE" val="22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9753"/>
  <p:tag name="LATEXADDIN" val="\documentclass{article}&#10;\usepackage{amsmath,amsfonts}&#10;\pagestyle{empty}&#10;\begin{document}&#10;&#10;$x(t)$&#10;&#10;&#10;\end{document}"/>
  <p:tag name="IGUANATEXSIZE" val="1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0.109"/>
  <p:tag name="LATEXADDIN" val="\documentclass{article}&#10;\usepackage{amsmath,amsfonts}&#10;\pagestyle{empty}&#10;\begin{document}&#10;&#10;$\dot{x} = f(t,x) + g(t,x) u$&#10;&#10;&#10;\end{document}"/>
  <p:tag name="IGUANATEXSIZE" val="1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9.1976"/>
  <p:tag name="ORIGINALWIDTH" val="2176.978"/>
  <p:tag name="LATEXADDIN" val="\documentclass{article}&#10;\usepackage{amsmath,amsfonts}&#10;\pagestyle{empty}&#10;&#10;\DeclareMathOperator*{\argmin}{arg\,min}&#10;&#10;\begin{document}&#10;&#10;\begin{align*}&#10;u = &amp;\argmin_{u\in\mathbb{R}^m} \| u - u_\textrm{nom}(t,x) \|^2 \\&#10;&amp;\;\;\;\;\; \textrm{such that } \dot{\varphi}(t,x,u) \leq \alpha(-\varphi(t,x))&#10;\end{align*}&#10;&#10;&#10;\end{document}"/>
  <p:tag name="IGUANATEXSIZE" val="18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251.2186"/>
  <p:tag name="LATEXADDIN" val="\documentclass{article}&#10;\usepackage{amsmath}&#10;\pagestyle{empty}&#10;\begin{document}&#10;&#10;$u_\textrm{nom}$&#10;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8.1964"/>
  <p:tag name="LATEXADDIN" val="\documentclass{article}&#10;\usepackage{amsmath}&#10;\pagestyle{empty}&#10;\begin{document}&#10;&#10;$[t, t+T]$&#10;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49.4563"/>
  <p:tag name="LATEXADDIN" val="\documentclass{article}&#10;\usepackage{amsmath,amsfonts}&#10;\pagestyle{empty}&#10;\begin{document}&#10;&#10;$\mathcal{T}\subseteq\mathbb{R}$&#10;&#10;&#10;\end{document}"/>
  <p:tag name="IGUANATEXSIZE" val="1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0.109"/>
  <p:tag name="LATEXADDIN" val="\documentclass{article}&#10;\usepackage{amsmath,amsfonts}&#10;\pagestyle{empty}&#10;\begin{document}&#10;&#10;$\dot{x} = f(t,x) + g(t,x) u$&#10;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809.1488"/>
  <p:tag name="LATEXADDIN" val="\documentclass{article}&#10;\usepackage{amsmath,amsfonts}&#10;\pagestyle{empty}&#10;\begin{document}&#10;&#10;$h:\mathcal{T}\times\mathcal{X}\rightarrow\mathbb{R}$&#10;&#10;&#10;\end{document}"/>
  <p:tag name="IGUANATEXSIZE" val="20"/>
  <p:tag name="IGUANATEXCURSOR" val="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2351.706"/>
  <p:tag name="LATEXADDIN" val="\documentclass{article}&#10;\usepackage{amsmath}&#10;\pagestyle{empty}&#10;\begin{document}&#10;&#10;$\mathcal{S}_h(t) = \{ x\in\mathcal{X} \mid h(t,x) \leq 0\}, \;\; \mathcal{S}_h \cap \mathcal{X}_u = \emptyset$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1.49228"/>
  <p:tag name="LATEXADDIN" val="\documentclass{article}&#10;\usepackage{amsmath,amsfonts}&#10;\pagestyle{empty}&#10;\begin{document}&#10;&#10;$h$&#10;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5.883"/>
  <p:tag name="ORIGINALWIDTH" val="4213.723"/>
  <p:tag name="LATEXADDIN" val="\documentclass{article}&#10;\usepackage{amsmath}&#10;\usepackage{amsfonts,amssymb}&#10;\usepackage[paperwidth=6.7in]{geometry}&#10;\pagestyle{empty}&#10;\newcommand{\reals}{\mathbb{R}}&#10;&#10;\begin{document}&#10;&#10;\noindent&#10;\textbf{Definition.} An absolutely continuous function $\varphi:\mathcal{T}\times\mathbb{R}^n \rightarrow \mathbb{R}$ is a Control Barrier Function (CBF) for the set $\mathcal{S}_\varphi$ if there exists $\alpha \in \mathcal{K}$ such that&#10;&#10;\vspace{-6pt}&#10;\begin{equation*}&#10;\inf_{u\in\reals^m} \big[ \underbrace{\partial_t \varphi( t,x ) + L_{f(t,x) + g(t,x) u} \varphi (t,x)}_{=\frac{d}{dt}[\varphi(t,x)]} \big] \leq \alpha(-\varphi(t,x))&#10;\end{equation*}&#10;\vspace{-6pt}&#10;&#10;\noindent{}for almost every $x \in \mathcal{S}_\varphi(t), t \in \mathcal{T}$, where $\mathcal{S}_\varphi(t)\triangleq\{x\in\mathcal{X}\mid\varphi(t,x)\leq 0 \}$. &#10;&#10;\end{document}"/>
  <p:tag name="IGUANATEXSIZE" val="20"/>
  <p:tag name="IGUANATEXCURSOR" val="3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51.6685"/>
  <p:tag name="LATEXADDIN" val="\documentclass{article}&#10;\usepackage{amsmath,amsfonts}&#10;\pagestyle{empty}&#10;\begin{document}&#10;&#10;$u \in \mathcal{U} = \mathbb{R}^m$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4.8969"/>
  <p:tag name="ORIGINALWIDTH" val="4221.972"/>
  <p:tag name="LATEXADDIN" val="\documentclass{article}&#10;\usepackage{amsmath}&#10;\usepackage{amsfonts,amssymb}&#10;\usepackage[paperwidth=6.7in]{geometry}&#10;\pagestyle{empty}&#10;\newcommand{\reals}{\mathbb{R}}&#10;&#10;\begin{document}&#10;&#10;\noindent&#10;\textbf{Definition.} The function $p:\mathcal{T}\times\mathcal{T}\times\mathcal{X}\rightarrow\mathcal{X}$, denoted $p(\tau;t,x)$, satisfying $p(t;t,x) = x$ and&#10;&#10;\vspace{-6pt}&#10;\begin{equation*}&#10;\frac{\partial}{\partial \tau} p(\tau;\cdot) = f(\tau, p(\tau;\cdot)) + g(\tau, p(\tau;t,x)) u_\textrm{nom}(t,p(\tau;\cdot))&#10;\end{equation*}&#10;\vspace{-6pt}&#10;&#10;\noindent{}for all $\tau\geq t$ is called a \emph{path function}.&#10;&#10;\end{document}"/>
  <p:tag name="IGUANATEXSIZE" val="20"/>
  <p:tag name="IGUANATEXCURSOR" val="2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091.864"/>
  <p:tag name="LATEXADDIN" val="\documentclass{article}&#10;\usepackage{amsmath,amsfonts}&#10;\pagestyle{empty}&#10;\begin{document}&#10;&#10;$u_\textrm{nom}:\mathcal{T}\times\mathcal{X}\rightarrow\mathbb{R}^m$&#10;&#10;&#10;\end{document}"/>
  <p:tag name="IGUANATEXSIZE" val="20"/>
  <p:tag name="IGUANATEXCURSOR" val="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$p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11.961"/>
  <p:tag name="LATEXADDIN" val="\documentclass{article}&#10;\usepackage{amsmath}&#10;\pagestyle{empty}&#10;\begin{document}&#10;&#10;$T &gt; 0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14.6982"/>
  <p:tag name="LATEXADDIN" val="\documentclass{article}&#10;\usepackage{amsmath,amsfonts}&#10;\pagestyle{empty}&#10;\begin{document}&#10;&#10;$\mathcal{X}\subseteq\mathbb{R}^n$&#10;&#10;&#10;\end{document}"/>
  <p:tag name="IGUANATEXSIZE" val="1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21.4099"/>
  <p:tag name="LATEXADDIN" val="\documentclass{article}&#10;\usepackage{amsmath}&#10;\pagestyle{empty}&#10;\begin{document}&#10;&#10;$h(\tau,p(\tau;t,x))$&#10;&#10;&#10;\end{document}"/>
  <p:tag name="IGUANATEXSIZE" val="18"/>
  <p:tag name="IGUANATEXCURSOR" val="89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.4728"/>
  <p:tag name="ORIGINALWIDTH" val="2475.441"/>
  <p:tag name="LATEXADDIN" val="\documentclass{article}&#10;\usepackage{amsmath,amssymb}&#10;\pagestyle{empty}&#10;\begin{document}&#10;&#10;$H_i(t,x) \triangleq \underbrace{h(\tau_i,p(\tau_i;t,x))} -\, m_i(\underbrace{\boldsymbol{R}(\tau_i;t,x) - t})$&#10;&#10;&#10;\end{document}"/>
  <p:tag name="IGUANATEXSIZE" val="20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7.6678"/>
  <p:tag name="LATEXADDIN" val="\documentclass{article}&#10;\usepackage{amsmath}&#10;\pagestyle{empty}&#10;\begin{document}&#10;&#10;$\tau_i \in \boldsymbol{M}(t,x)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881.8898"/>
  <p:tag name="LATEXADDIN" val="\documentclass{article}&#10;\usepackage{amsmath,amsfonts}&#10;\pagestyle{empty}&#10;\begin{document}&#10;&#10;$m_i:\mathbb{R}_{\geq 0} \rightarrow \mathbb{R}_{\geq 0}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37.2328"/>
  <p:tag name="LATEXADDIN" val="\documentclass{article}&#10;\usepackage{amsmath}&#10;\pagestyle{empty}&#10;\begin{document}&#10;&#10;&#10;$m_i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43.907"/>
  <p:tag name="LATEXADDIN" val="\documentclass{article}&#10;\usepackage{amsmath}&#10;\pagestyle{empty}&#10;\begin{document}&#10;&#10;$H_i(t_0,x_0) \leq 0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7.6678"/>
  <p:tag name="LATEXADDIN" val="\documentclass{article}&#10;\usepackage{amsmath}&#10;\pagestyle{empty}&#10;\begin{document}&#10;&#10;$\tau_i \in \boldsymbol{M}(t,x)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14.51"/>
  <p:tag name="LATEXADDIN" val="\documentclass{article}&#10;\usepackage{amsmath}&#10;\pagestyle{empty}&#10;\begin{document}&#10;&#10;\noindent&#10;\textbf{Theorem.} Each $H_i$ is a CBF for $\mathcal{S}_{H_i}$, and $\mathcal{S}_{H_1}(t) \subseteq \mathcal{S}_h(t)$ for all $t\in\mathcal{T}$.&#10;&#10;&#10;\end{document}"/>
  <p:tag name="IGUANATEXSIZE" val="20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89.689"/>
  <p:tag name="LATEXADDIN" val="\documentclass{article}&#10;\usepackage{amsmath,amssymb}&#10;\pagestyle{empty}&#10;\begin{document}&#10;&#10;$H_i(t,x) = {h(\tau_i,p(\tau_i;t,x))} - m_i({\boldsymbol{R}(\tau_i;t,x) - t})$&#10;&#10;&#10;\end{document}"/>
  <p:tag name="IGUANATEXSIZE" val="1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00.037"/>
  <p:tag name="LATEXADDIN" val="\documentclass{article}&#10;\usepackage{amsmath}&#10;\pagestyle{empty}&#10;\begin{document}&#10;&#10;$\mathcal{S}_{H_i}(t) = \{ x\in \mathcal{X} \mid H_i(t,x) \leq 0 \}$&#10;&#10;&#10;\end{document}"/>
  <p:tag name="IGUANATEXSIZE" val="18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pagestyle{empty}&#10;\begin{document}&#10;&#10;$\mathcal{X}_u$&#10;&#10;&#10;\end{document}"/>
  <p:tag name="IGUANATEXSIZE" val="1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6.6742"/>
  <p:tag name="ORIGINALWIDTH" val="3812.523"/>
  <p:tag name="LATEXADDIN" val="\documentclass{article}&#10;\usepackage{amsmath,amsfonts}&#10;\usepackage{xcolor}&#10;\pagestyle{empty}&#10;&#10;\DeclareMathOperator*{\argmin}{arg\,min}&#10;&#10;\begin{document}&#10;&#10;\begin{align*}&#10;u = &amp;\argmin_{u\in\mathbb{R}^m} \| u - u_\textrm{nom}(t,x) \|^2 \hspace{4in}&#10;\end{align*}&#10;&#10;\vspace{-24pt}&#10;\begin{align*}&#10;&amp;\textrm{such that } \underbrace{\partial_t H_1(t,x) + L_f H_1(t,x) + L_g H_1(t,x) u}_{=\dot{H}_1(t,x,u)} \leq \alpha(-H_1(t,x)) \;\;\;\;&#10;\end{align*}&#10;&#10;&#10;\end{document}"/>
  <p:tag name="IGUANATEXSIZE" val="16"/>
  <p:tag name="IGUANATEXCURSOR" val="4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246.7191"/>
  <p:tag name="LATEXADDIN" val="\documentclass{article}&#10;\usepackage{amsmath}&#10;\pagestyle{empty}&#10;\begin{document}&#10;&#10;&#10;$h_\textrm{max}$&#10;&#10;\end{document}"/>
  <p:tag name="IGUANATEXSIZE" val="14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21"/>
  <p:tag name="ORIGINALWIDTH" val="1181.852"/>
  <p:tag name="LATEXADDIN" val="\documentclass{article}&#10;\usepackage{amsmath}&#10;\pagestyle{empty}&#10;\begin{document}&#10;&#10;$$h(t,x) = \rho - \| [x_1\; x_2] \|$$&#10;&#10;\vspace{-14pt}&#10;$$h_\textrm{max} = \rho$$&#10;&#10;\end{document}"/>
  <p:tag name="IGUANATEXSIZE" val="18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246.7191"/>
  <p:tag name="LATEXADDIN" val="\documentclass{article}&#10;\usepackage{amsmath}&#10;\usepackage[dvipsnames]{xcolor}&#10;\pagestyle{empty}&#10;\begin{document}&#10;&#10;\color{Red}&#10;$h_\textrm{max}$&#10;&#10;\end{document}"/>
  <p:tag name="IGUANATEXSIZE" val="14"/>
  <p:tag name="IGUANATEXCURSOR" val="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LATEXADDIN" val="\documentclass{article}&#10;\usepackage{amsmath}&#10;\pagestyle{empty}&#10;\usepackage[dvipsnames]{xcolor}&#10;\begin{document}&#10;&#10;\color{Red}&#10;$\gamma$&#10;&#10;\end{document}"/>
  <p:tag name="IGUANATEXSIZE" val="14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3.937"/>
  <p:tag name="ORIGINALWIDTH" val="2778.403"/>
  <p:tag name="LATEXADDIN" val="\documentclass{article}&#10;\usepackage{amsmath}&#10;\usepackage{amsfonts,amssymb,mathrsfs}&#10;\usepackage[paperwidth=6.7in]{geometry}&#10;\pagestyle{empty}&#10;\newcommand{\reals}{\mathbb{R}}&#10;&#10;\begin{document}&#10;&#10;\noindent&#10;\textbf{Boundedness Assumptions:} \vspace{-6pt}&#10;\begin{enumerate} \setlength{\itemsep}{0pt}&#10;\item $h(t,x)$ is upper bounded by $h_\textrm{max} &lt; \infty$&#10;\item $\frac{d}{d\tau}[h(\tau,p(\tau;t,x))$ is upper bounded by $\gamma &lt; \infty$&#10;\end{enumerate}&#10;&#10;\end{document}"/>
  <p:tag name="IGUANATEXSIZE" val="18"/>
  <p:tag name="IGUANATEXCURSOR" val="4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0.874"/>
  <p:tag name="ORIGINALWIDTH" val="2672.666"/>
  <p:tag name="LATEXADDIN" val="\documentclass{article}&#10;\usepackage{amsmath}&#10;\usepackage{amsfonts,amssymb,mathrsfs}&#10;\usepackage[paperwidth=6.7in]{geometry}&#10;\pagestyle{empty}&#10;\newcommand{\reals}{\mathbb{R}}&#10;&#10;\begin{document}&#10;&#10;\noindent&#10;\textbf{Controllability Assumptions:} \vspace{-6pt}&#10;\begin{enumerate} \setcounter{enumi}{2} \setlength{\itemsep}{0pt}&#10;\item $H_i$ is absolutely continuous&#10;\item $m_i'(\lambda) &gt; 0$ for $\lambda \in (0,T)$&#10;\item The sensitivity $\frac{\partial h(\eta,p(\eta;t,x))}{\partial x} \frac{\partial p(\eta;t,x)}{\partial x} g(t,x)$ is \\ nonzero when $\eta$ is not a) $t$, b) $t+T$, \\ or c) a local maximizer (i.e. in $\mathscr{M}$)&#10;\end{enumerate}&#10;&#10;&#10;\end{document}"/>
  <p:tag name="IGUANATEXSIZE" val="18"/>
  <p:tag name="IGUANATEXCURSOR" val="3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2995.126"/>
  <p:tag name="LATEXADDIN" val="\documentclass{article}&#10;\usepackage{amsmath}&#10;\usepackage{amsfonts,amssymb,mathrsfs}&#10;\usepackage[paperwidth=6.7in]{geometry}&#10;\pagestyle{empty}&#10;\newcommand{\reals}{\mathbb{R}}&#10;&#10;\begin{document}&#10;&#10;\noindent&#10;\textbf{Consistency Assumption}: \vspace{-6pt}&#10;\begin{enumerate} \setcounter{enumi}{5} &#10;\item $\frac{\partial h(\tau,p(\tau;t,x))}{\partial x} \cdot \frac{\partial h(\eta,p(\eta;t,x))}{\partial x} \geq 0$ when $\eta = \boldsymbol{R}(\tau;t,x)$&#10;\end{enumerate}&#10;&#10;\end{document}"/>
  <p:tag name="IGUANATEXSIZE" val="18"/>
  <p:tag name="IGUANATEXCURSOR" val="2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04.9868"/>
  <p:tag name="LATEXADDIN" val="\documentclass{article}&#10;\usepackage{amsmath}&#10;\pagestyle{empty}&#10;\begin{document}&#10;&#10;&#10;$\boldsymbol{R}$&#10;&#10;\end{document}"/>
  <p:tag name="IGUANATEXSIZE" val="14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8.9539"/>
  <p:tag name="LATEXADDIN" val="\documentclass{article}&#10;\usepackage{amsmath}&#10;\pagestyle{empty}&#10;\begin{document}&#10;&#10;&#10;$h(\boldsymbol{M^*})$&#10;&#10;\end{document}"/>
  <p:tag name="IGUANATEXSIZE" val="14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47.844"/>
  <p:tag name="LATEXADDIN" val="\documentclass{article}&#10;\usepackage{amsmath,amsfonts}&#10;\pagestyle{empty}&#10;\begin{document}&#10;&#10;$\dot{\varphi}(t,x,u) \leq \alpha(-\varphi(t,x))$&#10;&#10;&#10;\end{document}"/>
  <p:tag name="IGUANATEXSIZE" val="18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14.51"/>
  <p:tag name="LATEXADDIN" val="\documentclass{article}&#10;\usepackage{amsmath}&#10;\pagestyle{empty}&#10;\begin{document}&#10;&#10;\noindent&#10;\textbf{Theorem.} Each $H_i$ is a CBF for $\mathcal{S}_{H_i}$, and $\mathcal{S}_{H_1}(t) \subseteq \mathcal{S}_h(t)$ for all $t\in\mathcal{T}$.&#10;&#10;&#10;\end{document}"/>
  <p:tag name="IGUANATEXSIZE" val="20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594.6757"/>
  <p:tag name="LATEXADDIN" val="\documentclass{article}&#10;\usepackage{amsmath,amsfonts}&#10;\pagestyle{empty}&#10;\begin{document}&#10;&#10;$l_i:\mathbb{R}\rightarrow\mathbb{R}^2$&#10;&#10;&#10;\end{document}"/>
  <p:tag name="IGUANATEXSIZE" val="20"/>
  <p:tag name="IGUANATEXCURSOR" val="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5.9468"/>
  <p:tag name="ORIGINALWIDTH" val="2176.978"/>
  <p:tag name="LATEXADDIN" val="\documentclass{article}&#10;\usepackage{amsmath,amsfonts}&#10;\pagestyle{empty}&#10;&#10;\DeclareMathOperator*{\argmin}{arg\,min}&#10;&#10;\begin{document}&#10;&#10;\begin{align*}&#10;u = &amp;\argmin_{u\in\mathbb{R}^2} \| u - k([\dot{z}_1, \; \dot{z}_2]^\textrm{T} - v_\textrm{cmd}) \|^2 \\&#10;&amp;\;\;\;\;\; \textrm{such that } \dot{\varphi}(t,x,u) \leq \alpha(-\varphi(t,x))&#10;\end{align*}&#10;&#10;&#10;\end{document}"/>
  <p:tag name="IGUANATEXSIZE" val="1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094.863"/>
  <p:tag name="LATEXADDIN" val="\documentclass{article}&#10;\usepackage{amsmath,amsfonts}&#10;\pagestyle{empty}&#10;\begin{document}&#10;&#10;$x = [z_1,\; \dot{z}_1,\; z_2,\; \dot{z}_2]^\textrm{T}$&#10;&#10;&#10;\end{document}"/>
  <p:tag name="IGUANATEXSIZE" val="1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233.9708"/>
  <p:tag name="LATEXADDIN" val="\documentclass{article}&#10;\usepackage{amsmath}&#10;\pagestyle{empty}&#10;\begin{document}&#10;&#10;&#10;$v_\textrm{cmd}$&#10;&#10;\end{document}"/>
  <p:tag name="IGUANATEXSIZE" val="1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15.336"/>
  <p:tag name="LATEXADDIN" val="\documentclass{article}&#10;\usepackage{amsmath}&#10;\pagestyle{empty}&#10;\begin{document}&#10;&#10;$h = \rho - \| l_1(z_1) - l_2(z_2) \| $&#10;&#10;&#10;\end{document}"/>
  <p:tag name="IGUANATEXSIZE" val="1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42.1447"/>
  <p:tag name="LATEXADDIN" val="\documentclass{article}&#10;\usepackage{amsmath}&#10;\pagestyle{empty}&#10;\begin{document}&#10;&#10;$\varphi \in \{ H_\textrm{ecbf}, H_1 \}$&#10;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0.2324"/>
  <p:tag name="LATEXADDIN" val="\documentclass{article}&#10;\usepackage{amsmath}&#10;\pagestyle{empty}&#10;\begin{document}&#10;&#10;&#10;$H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1.49228"/>
  <p:tag name="LATEXADDIN" val="\documentclass{article}&#10;\usepackage{amsmath}&#10;\pagestyle{empty}&#10;\begin{document}&#10;&#10;&#10;$h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pagestyle{empty}&#10;\begin{document}&#10;&#10;&#10;$m$&#10;&#10;\end{document}"/>
  <p:tag name="IGUANATEXSIZE" val="16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9753"/>
  <p:tag name="LATEXADDIN" val="\documentclass{article}&#10;\usepackage{amsmath,amsfonts}&#10;\pagestyle{empty}&#10;\begin{document}&#10;&#10;$x(t)$&#10;&#10;&#10;\end{document}"/>
  <p:tag name="IGUANATEXSIZE" val="1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16.7229"/>
  <p:tag name="LATEXADDIN" val="\documentclass{article}&#10;\usepackage{amsmath}&#10;\pagestyle{empty}&#10;\begin{document}&#10;&#10;&#10;$mN$&#10;&#10;\end{document}"/>
  <p:tag name="IGUANATEXSIZE" val="16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95.2006"/>
  <p:tag name="LATEXADDIN" val="\documentclass{article}&#10;\usepackage{amsmath,amsfonts}&#10;\pagestyle{empty}&#10;\begin{document}&#10;&#10;&#10;$u\in\mathbb{R}^m$&#10;&#10;\end{document}"/>
  <p:tag name="IGUANATEXSIZE" val="16"/>
  <p:tag name="IGUANATEXCURSOR" val="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580.802"/>
  <p:tag name="LATEXADDIN" val="\documentclass{article}&#10;\usepackage{amsmath,amssymb}&#10;\pagestyle{empty}&#10;\begin{document}&#10;&#10;$\mathcal{S}_\varphi(t) \triangleq \{ x\in \mathcal{X} \mid \varphi(t,x) \leq 0 \}$&#10;&#10;&#10;\end{document}"/>
  <p:tag name="IGUANATEXSIZE" val="1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1.4586"/>
  <p:tag name="LATEXADDIN" val="\documentclass{article}&#10;\usepackage{amsmath}&#10;\pagestyle{empty}&#10;\begin{document}&#10;&#10;&#10;$\varphi(t,x)$&#10;&#10;\end{document}"/>
  <p:tag name="IGUANATEXSIZE" val="1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7.4465"/>
  <p:tag name="LATEXADDIN" val="\documentclass{article}&#10;\usepackage{amsmath}&#10;\pagestyle{empty}&#10;\begin{document}&#10;&#10;$\mathcal{S}_\varphi \cap \mathcal{X}_u$&#10;&#10;&#10;\end{document}"/>
  <p:tag name="IGUANATEXSIZE" val="1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Michigan Engineering - Desig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ichigan Engineering - Desig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algn="l">
          <a:defRPr sz="4400" b="1" dirty="0" smtClean="0">
            <a:solidFill>
              <a:srgbClr val="F1C4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10403</TotalTime>
  <Words>942</Words>
  <Application>Microsoft Office PowerPoint</Application>
  <PresentationFormat>On-screen Show (16:9)</PresentationFormat>
  <Paragraphs>132</Paragraphs>
  <Slides>22</Slides>
  <Notes>13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HelveticaNeueLT Std Cn</vt:lpstr>
      <vt:lpstr>HelveticaNeueLT Std Lt</vt:lpstr>
      <vt:lpstr>NimbusRomNo9L-Regu</vt:lpstr>
      <vt:lpstr>NimbusRomNo9L-ReguItal</vt:lpstr>
      <vt:lpstr>Michigan Engineering - Design 1</vt:lpstr>
      <vt:lpstr>Michigan Engineering - Design 2</vt:lpstr>
      <vt:lpstr>Custom Design</vt:lpstr>
      <vt:lpstr>PowerPoint Presentation</vt:lpstr>
      <vt:lpstr>Introduction - Control Barrier Functions</vt:lpstr>
      <vt:lpstr>Introduction – Online Safety-Critical Control</vt:lpstr>
      <vt:lpstr>Introduction</vt:lpstr>
      <vt:lpstr>Problem Statement</vt:lpstr>
      <vt:lpstr>Overview</vt:lpstr>
      <vt:lpstr>Preliminaries</vt:lpstr>
      <vt:lpstr>Defining the “Future Trajectory”</vt:lpstr>
      <vt:lpstr>Analyzing the Future Trajectory</vt:lpstr>
      <vt:lpstr>Analyzing the Future Trajectory</vt:lpstr>
      <vt:lpstr>Times of Interest</vt:lpstr>
      <vt:lpstr>Encoding the Predictive CBF</vt:lpstr>
      <vt:lpstr>Main Result</vt:lpstr>
      <vt:lpstr>Main Result - Assumptions</vt:lpstr>
      <vt:lpstr>Simulation Results – Cars Straight Intersection</vt:lpstr>
      <vt:lpstr>Simulation Results – Cars Left Turn Intersection</vt:lpstr>
      <vt:lpstr>Simulation Results - Satellites</vt:lpstr>
      <vt:lpstr>Simulation Results - Satellites</vt:lpstr>
      <vt:lpstr>Conclusions</vt:lpstr>
      <vt:lpstr>Ongoing Work</vt:lpstr>
      <vt:lpstr>Thank You To Our Sponsors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Control Barrier Functions</dc:title>
  <dc:creator>Joseph Breeden</dc:creator>
  <cp:lastModifiedBy>Joseph Breeden</cp:lastModifiedBy>
  <cp:revision>334</cp:revision>
  <dcterms:created xsi:type="dcterms:W3CDTF">2020-04-28T18:01:38Z</dcterms:created>
  <dcterms:modified xsi:type="dcterms:W3CDTF">2022-12-21T18:54:08Z</dcterms:modified>
</cp:coreProperties>
</file>